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66" r:id="rId3"/>
    <p:sldId id="258" r:id="rId4"/>
    <p:sldId id="267" r:id="rId5"/>
    <p:sldId id="284" r:id="rId6"/>
    <p:sldId id="276" r:id="rId7"/>
    <p:sldId id="280" r:id="rId8"/>
    <p:sldId id="282" r:id="rId9"/>
    <p:sldId id="277" r:id="rId10"/>
    <p:sldId id="278" r:id="rId11"/>
    <p:sldId id="283" r:id="rId12"/>
    <p:sldId id="313" r:id="rId13"/>
    <p:sldId id="269" r:id="rId14"/>
    <p:sldId id="270" r:id="rId15"/>
    <p:sldId id="271" r:id="rId16"/>
    <p:sldId id="272" r:id="rId17"/>
    <p:sldId id="273" r:id="rId18"/>
    <p:sldId id="311" r:id="rId19"/>
    <p:sldId id="314" r:id="rId20"/>
    <p:sldId id="275" r:id="rId21"/>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FF6600"/>
    <a:srgbClr val="66FFFF"/>
    <a:srgbClr val="66CCFF"/>
    <a:srgbClr val="99FFCC"/>
    <a:srgbClr val="008A3E"/>
    <a:srgbClr val="FF99CC"/>
    <a:srgbClr val="FFCC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59" autoAdjust="0"/>
  </p:normalViewPr>
  <p:slideViewPr>
    <p:cSldViewPr>
      <p:cViewPr varScale="1">
        <p:scale>
          <a:sx n="64" d="100"/>
          <a:sy n="64" d="100"/>
        </p:scale>
        <p:origin x="135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0BA81-EB3D-41BB-9748-6DEBC4996904}" type="doc">
      <dgm:prSet loTypeId="urn:microsoft.com/office/officeart/2005/8/layout/vList3" loCatId="list" qsTypeId="urn:microsoft.com/office/officeart/2005/8/quickstyle/simple1" qsCatId="simple" csTypeId="urn:microsoft.com/office/officeart/2005/8/colors/accent0_1" csCatId="mainScheme" phldr="1"/>
      <dgm:spPr/>
    </dgm:pt>
    <dgm:pt modelId="{DF95B3AB-D4A0-41BB-B3D4-E08C6614564D}">
      <dgm:prSet phldrT="[文字]"/>
      <dgm:spPr>
        <a:solidFill>
          <a:srgbClr val="99FF99"/>
        </a:solidFill>
        <a:effectLst>
          <a:outerShdw blurRad="50800" dist="38100" dir="2700000" algn="tl" rotWithShape="0">
            <a:prstClr val="black">
              <a:alpha val="40000"/>
            </a:prstClr>
          </a:outerShdw>
        </a:effectLst>
      </dgm:spPr>
      <dgm:t>
        <a:bodyPr/>
        <a:lstStyle/>
        <a:p>
          <a:r>
            <a:rPr lang="zh-TW" altLang="en-US" b="1" dirty="0" smtClean="0">
              <a:effectLst>
                <a:outerShdw blurRad="38100" dist="38100" dir="2700000" algn="tl">
                  <a:srgbClr val="000000">
                    <a:alpha val="43137"/>
                  </a:srgbClr>
                </a:outerShdw>
              </a:effectLst>
            </a:rPr>
            <a:t>環境教育終身學習護照</a:t>
          </a:r>
          <a:endParaRPr lang="zh-TW" altLang="en-US" b="1" dirty="0">
            <a:effectLst>
              <a:outerShdw blurRad="38100" dist="38100" dir="2700000" algn="tl">
                <a:srgbClr val="000000">
                  <a:alpha val="43137"/>
                </a:srgbClr>
              </a:outerShdw>
            </a:effectLst>
          </a:endParaRPr>
        </a:p>
      </dgm:t>
    </dgm:pt>
    <dgm:pt modelId="{C92BD810-1EB7-465D-82F0-127E9C638170}" type="parTrans" cxnId="{9F34CCD0-4AE0-46CA-BC7E-FA0D9154ECED}">
      <dgm:prSet/>
      <dgm:spPr/>
      <dgm:t>
        <a:bodyPr/>
        <a:lstStyle/>
        <a:p>
          <a:endParaRPr lang="zh-TW" altLang="en-US"/>
        </a:p>
      </dgm:t>
    </dgm:pt>
    <dgm:pt modelId="{E8E60FF5-7F74-4854-BB67-45FB0E9924C0}" type="sibTrans" cxnId="{9F34CCD0-4AE0-46CA-BC7E-FA0D9154ECED}">
      <dgm:prSet/>
      <dgm:spPr/>
      <dgm:t>
        <a:bodyPr/>
        <a:lstStyle/>
        <a:p>
          <a:endParaRPr lang="zh-TW" altLang="en-US"/>
        </a:p>
      </dgm:t>
    </dgm:pt>
    <dgm:pt modelId="{FACF0938-5662-4B21-A74A-27E7DD71FF17}">
      <dgm:prSet phldrT="[文字]"/>
      <dgm:spPr>
        <a:solidFill>
          <a:srgbClr val="99FFCC"/>
        </a:solidFill>
        <a:effectLst>
          <a:outerShdw blurRad="50800" dist="38100" dir="2700000" algn="tl" rotWithShape="0">
            <a:prstClr val="black">
              <a:alpha val="40000"/>
            </a:prstClr>
          </a:outerShdw>
        </a:effectLst>
      </dgm:spPr>
      <dgm:t>
        <a:bodyPr/>
        <a:lstStyle/>
        <a:p>
          <a:r>
            <a:rPr lang="zh-TW" altLang="en-US" b="1" dirty="0" smtClean="0">
              <a:effectLst>
                <a:outerShdw blurRad="38100" dist="38100" dir="2700000" algn="tl">
                  <a:srgbClr val="000000">
                    <a:alpha val="43137"/>
                  </a:srgbClr>
                </a:outerShdw>
              </a:effectLst>
            </a:rPr>
            <a:t>花蓮縣環保局獎勵辦法</a:t>
          </a:r>
          <a:endParaRPr lang="zh-TW" altLang="en-US" b="1" dirty="0">
            <a:effectLst>
              <a:outerShdw blurRad="38100" dist="38100" dir="2700000" algn="tl">
                <a:srgbClr val="000000">
                  <a:alpha val="43137"/>
                </a:srgbClr>
              </a:outerShdw>
            </a:effectLst>
          </a:endParaRPr>
        </a:p>
      </dgm:t>
    </dgm:pt>
    <dgm:pt modelId="{49D74E30-9F75-4BFF-855F-E061F09DDA92}" type="parTrans" cxnId="{86D26910-5B7A-443A-A727-F27F420C97D9}">
      <dgm:prSet/>
      <dgm:spPr/>
      <dgm:t>
        <a:bodyPr/>
        <a:lstStyle/>
        <a:p>
          <a:endParaRPr lang="zh-TW" altLang="en-US"/>
        </a:p>
      </dgm:t>
    </dgm:pt>
    <dgm:pt modelId="{AB7EE28B-3A8E-4AB3-B9E6-0E018938732F}" type="sibTrans" cxnId="{86D26910-5B7A-443A-A727-F27F420C97D9}">
      <dgm:prSet/>
      <dgm:spPr/>
      <dgm:t>
        <a:bodyPr/>
        <a:lstStyle/>
        <a:p>
          <a:endParaRPr lang="zh-TW" altLang="en-US"/>
        </a:p>
      </dgm:t>
    </dgm:pt>
    <dgm:pt modelId="{E452A69C-2976-41C7-A731-992FD664D064}">
      <dgm:prSet phldrT="[文字]"/>
      <dgm:spPr>
        <a:solidFill>
          <a:srgbClr val="9999FF"/>
        </a:solidFill>
        <a:effectLst>
          <a:outerShdw blurRad="50800" dist="38100" dir="2700000" algn="tl" rotWithShape="0">
            <a:prstClr val="black">
              <a:alpha val="40000"/>
            </a:prstClr>
          </a:outerShdw>
        </a:effectLst>
      </dgm:spPr>
      <dgm:t>
        <a:bodyPr/>
        <a:lstStyle/>
        <a:p>
          <a:r>
            <a:rPr lang="zh-TW" altLang="en-US" b="1" dirty="0" smtClean="0">
              <a:effectLst>
                <a:outerShdw blurRad="38100" dist="38100" dir="2700000" algn="tl">
                  <a:srgbClr val="000000">
                    <a:alpha val="43137"/>
                  </a:srgbClr>
                </a:outerShdw>
              </a:effectLst>
            </a:rPr>
            <a:t>申辦方式</a:t>
          </a:r>
          <a:endParaRPr lang="zh-TW" altLang="en-US" b="1" dirty="0">
            <a:effectLst>
              <a:outerShdw blurRad="38100" dist="38100" dir="2700000" algn="tl">
                <a:srgbClr val="000000">
                  <a:alpha val="43137"/>
                </a:srgbClr>
              </a:outerShdw>
            </a:effectLst>
          </a:endParaRPr>
        </a:p>
      </dgm:t>
    </dgm:pt>
    <dgm:pt modelId="{484EB7D8-DF5F-4885-A707-FAED4C7C7C89}" type="parTrans" cxnId="{526F0111-46FD-4718-9F1B-3A9CDD676503}">
      <dgm:prSet/>
      <dgm:spPr/>
      <dgm:t>
        <a:bodyPr/>
        <a:lstStyle/>
        <a:p>
          <a:endParaRPr lang="zh-TW" altLang="en-US"/>
        </a:p>
      </dgm:t>
    </dgm:pt>
    <dgm:pt modelId="{3A8E6519-72CB-42D9-9516-80E85613CE3C}" type="sibTrans" cxnId="{526F0111-46FD-4718-9F1B-3A9CDD676503}">
      <dgm:prSet/>
      <dgm:spPr/>
      <dgm:t>
        <a:bodyPr/>
        <a:lstStyle/>
        <a:p>
          <a:endParaRPr lang="zh-TW" altLang="en-US"/>
        </a:p>
      </dgm:t>
    </dgm:pt>
    <dgm:pt modelId="{911ED0A5-644A-4CED-ADC2-FD7F4B12BCB7}">
      <dgm:prSet phldrT="[文字]"/>
      <dgm:spPr>
        <a:solidFill>
          <a:srgbClr val="FF99CC"/>
        </a:solidFill>
        <a:effectLst>
          <a:outerShdw blurRad="50800" dist="38100" dir="2700000" algn="tl" rotWithShape="0">
            <a:prstClr val="black">
              <a:alpha val="40000"/>
            </a:prstClr>
          </a:outerShdw>
        </a:effectLst>
      </dgm:spPr>
      <dgm:t>
        <a:bodyPr/>
        <a:lstStyle/>
        <a:p>
          <a:r>
            <a:rPr lang="zh-TW" altLang="en-US" b="1" dirty="0" smtClean="0">
              <a:effectLst>
                <a:outerShdw blurRad="38100" dist="38100" dir="2700000" algn="tl">
                  <a:srgbClr val="000000">
                    <a:alpha val="43137"/>
                  </a:srgbClr>
                </a:outerShdw>
              </a:effectLst>
            </a:rPr>
            <a:t>協助服務</a:t>
          </a:r>
          <a:endParaRPr lang="zh-TW" altLang="en-US" b="1" dirty="0">
            <a:effectLst>
              <a:outerShdw blurRad="38100" dist="38100" dir="2700000" algn="tl">
                <a:srgbClr val="000000">
                  <a:alpha val="43137"/>
                </a:srgbClr>
              </a:outerShdw>
            </a:effectLst>
          </a:endParaRPr>
        </a:p>
      </dgm:t>
    </dgm:pt>
    <dgm:pt modelId="{EB5473DD-3112-4222-9A1D-AFDD33EC51CE}" type="parTrans" cxnId="{7DD97C4F-EA7D-46C0-9D96-D00906749193}">
      <dgm:prSet/>
      <dgm:spPr/>
      <dgm:t>
        <a:bodyPr/>
        <a:lstStyle/>
        <a:p>
          <a:endParaRPr lang="zh-TW" altLang="en-US"/>
        </a:p>
      </dgm:t>
    </dgm:pt>
    <dgm:pt modelId="{12C1893F-7BAF-4764-97FC-6B4A3AE71FC7}" type="sibTrans" cxnId="{7DD97C4F-EA7D-46C0-9D96-D00906749193}">
      <dgm:prSet/>
      <dgm:spPr/>
      <dgm:t>
        <a:bodyPr/>
        <a:lstStyle/>
        <a:p>
          <a:endParaRPr lang="zh-TW" altLang="en-US"/>
        </a:p>
      </dgm:t>
    </dgm:pt>
    <dgm:pt modelId="{18AC8350-E2EF-4DC4-A0CD-5A4715014D9B}" type="pres">
      <dgm:prSet presAssocID="{6450BA81-EB3D-41BB-9748-6DEBC4996904}" presName="linearFlow" presStyleCnt="0">
        <dgm:presLayoutVars>
          <dgm:dir/>
          <dgm:resizeHandles val="exact"/>
        </dgm:presLayoutVars>
      </dgm:prSet>
      <dgm:spPr/>
    </dgm:pt>
    <dgm:pt modelId="{F1BAB210-49A7-405F-8341-19EAB57D00AA}" type="pres">
      <dgm:prSet presAssocID="{DF95B3AB-D4A0-41BB-B3D4-E08C6614564D}" presName="composite" presStyleCnt="0"/>
      <dgm:spPr/>
    </dgm:pt>
    <dgm:pt modelId="{B6643A67-C4C8-433C-8A39-95D1B93D9187}" type="pres">
      <dgm:prSet presAssocID="{DF95B3AB-D4A0-41BB-B3D4-E08C6614564D}" presName="imgShp" presStyleLbl="fgImgPlace1" presStyleIdx="0" presStyleCnt="4"/>
      <dgm:spPr>
        <a:blipFill rotWithShape="1">
          <a:blip xmlns:r="http://schemas.openxmlformats.org/officeDocument/2006/relationships" r:embed="rId1"/>
          <a:stretch>
            <a:fillRect/>
          </a:stretch>
        </a:blipFill>
      </dgm:spPr>
    </dgm:pt>
    <dgm:pt modelId="{FBC782CA-ED97-48EE-95FB-05A31B315E1D}" type="pres">
      <dgm:prSet presAssocID="{DF95B3AB-D4A0-41BB-B3D4-E08C6614564D}" presName="txShp" presStyleLbl="node1" presStyleIdx="0" presStyleCnt="4">
        <dgm:presLayoutVars>
          <dgm:bulletEnabled val="1"/>
        </dgm:presLayoutVars>
      </dgm:prSet>
      <dgm:spPr/>
      <dgm:t>
        <a:bodyPr/>
        <a:lstStyle/>
        <a:p>
          <a:endParaRPr lang="zh-TW" altLang="en-US"/>
        </a:p>
      </dgm:t>
    </dgm:pt>
    <dgm:pt modelId="{D516FD45-591F-40E4-867A-307E863AA8CB}" type="pres">
      <dgm:prSet presAssocID="{E8E60FF5-7F74-4854-BB67-45FB0E9924C0}" presName="spacing" presStyleCnt="0"/>
      <dgm:spPr/>
    </dgm:pt>
    <dgm:pt modelId="{A1E9D0D1-D772-4955-86EE-745A03E58DC8}" type="pres">
      <dgm:prSet presAssocID="{FACF0938-5662-4B21-A74A-27E7DD71FF17}" presName="composite" presStyleCnt="0"/>
      <dgm:spPr/>
    </dgm:pt>
    <dgm:pt modelId="{69FB5A46-EAF7-4762-9A00-81D9126D0933}" type="pres">
      <dgm:prSet presAssocID="{FACF0938-5662-4B21-A74A-27E7DD71FF17}" presName="imgShp" presStyleLbl="fgImgPlace1" presStyleIdx="1" presStyleCnt="4"/>
      <dgm:spPr>
        <a:blipFill rotWithShape="1">
          <a:blip xmlns:r="http://schemas.openxmlformats.org/officeDocument/2006/relationships" r:embed="rId2"/>
          <a:stretch>
            <a:fillRect/>
          </a:stretch>
        </a:blipFill>
      </dgm:spPr>
    </dgm:pt>
    <dgm:pt modelId="{FD5930D5-C0A6-4E84-AE12-0CE109F99E67}" type="pres">
      <dgm:prSet presAssocID="{FACF0938-5662-4B21-A74A-27E7DD71FF17}" presName="txShp" presStyleLbl="node1" presStyleIdx="1" presStyleCnt="4">
        <dgm:presLayoutVars>
          <dgm:bulletEnabled val="1"/>
        </dgm:presLayoutVars>
      </dgm:prSet>
      <dgm:spPr/>
      <dgm:t>
        <a:bodyPr/>
        <a:lstStyle/>
        <a:p>
          <a:endParaRPr lang="zh-TW" altLang="en-US"/>
        </a:p>
      </dgm:t>
    </dgm:pt>
    <dgm:pt modelId="{A9A2766F-B87B-4F1F-A7A1-C5FEF4B1658A}" type="pres">
      <dgm:prSet presAssocID="{AB7EE28B-3A8E-4AB3-B9E6-0E018938732F}" presName="spacing" presStyleCnt="0"/>
      <dgm:spPr/>
    </dgm:pt>
    <dgm:pt modelId="{D4569BEF-4B0C-4E68-A532-84DE8E31C5C4}" type="pres">
      <dgm:prSet presAssocID="{E452A69C-2976-41C7-A731-992FD664D064}" presName="composite" presStyleCnt="0"/>
      <dgm:spPr/>
    </dgm:pt>
    <dgm:pt modelId="{B02F8325-7CD2-4835-B044-BACAC1A4771C}" type="pres">
      <dgm:prSet presAssocID="{E452A69C-2976-41C7-A731-992FD664D064}" presName="imgShp" presStyleLbl="fgImgPlace1" presStyleIdx="2" presStyleCnt="4"/>
      <dgm:spPr>
        <a:blipFill rotWithShape="1">
          <a:blip xmlns:r="http://schemas.openxmlformats.org/officeDocument/2006/relationships" r:embed="rId3"/>
          <a:stretch>
            <a:fillRect/>
          </a:stretch>
        </a:blipFill>
      </dgm:spPr>
    </dgm:pt>
    <dgm:pt modelId="{67E01263-938E-40E0-98F1-1FE9E2A53AB3}" type="pres">
      <dgm:prSet presAssocID="{E452A69C-2976-41C7-A731-992FD664D064}" presName="txShp" presStyleLbl="node1" presStyleIdx="2" presStyleCnt="4">
        <dgm:presLayoutVars>
          <dgm:bulletEnabled val="1"/>
        </dgm:presLayoutVars>
      </dgm:prSet>
      <dgm:spPr/>
      <dgm:t>
        <a:bodyPr/>
        <a:lstStyle/>
        <a:p>
          <a:endParaRPr lang="zh-TW" altLang="en-US"/>
        </a:p>
      </dgm:t>
    </dgm:pt>
    <dgm:pt modelId="{D0BA17B7-FA90-4CFF-AE1C-72CA2F5F078A}" type="pres">
      <dgm:prSet presAssocID="{3A8E6519-72CB-42D9-9516-80E85613CE3C}" presName="spacing" presStyleCnt="0"/>
      <dgm:spPr/>
    </dgm:pt>
    <dgm:pt modelId="{6DBC4C63-1B53-4897-93A3-EAE464F3597E}" type="pres">
      <dgm:prSet presAssocID="{911ED0A5-644A-4CED-ADC2-FD7F4B12BCB7}" presName="composite" presStyleCnt="0"/>
      <dgm:spPr/>
    </dgm:pt>
    <dgm:pt modelId="{734168F4-42AB-42F0-B2B2-EE27CA9E7435}" type="pres">
      <dgm:prSet presAssocID="{911ED0A5-644A-4CED-ADC2-FD7F4B12BCB7}" presName="imgShp" presStyleLbl="fgImgPlace1" presStyleIdx="3" presStyleCnt="4"/>
      <dgm:spPr>
        <a:blipFill rotWithShape="1">
          <a:blip xmlns:r="http://schemas.openxmlformats.org/officeDocument/2006/relationships" r:embed="rId4"/>
          <a:stretch>
            <a:fillRect/>
          </a:stretch>
        </a:blipFill>
      </dgm:spPr>
    </dgm:pt>
    <dgm:pt modelId="{AE4B896C-12F8-469C-9362-A384EC9E9AD3}" type="pres">
      <dgm:prSet presAssocID="{911ED0A5-644A-4CED-ADC2-FD7F4B12BCB7}" presName="txShp" presStyleLbl="node1" presStyleIdx="3" presStyleCnt="4">
        <dgm:presLayoutVars>
          <dgm:bulletEnabled val="1"/>
        </dgm:presLayoutVars>
      </dgm:prSet>
      <dgm:spPr/>
      <dgm:t>
        <a:bodyPr/>
        <a:lstStyle/>
        <a:p>
          <a:endParaRPr lang="zh-TW" altLang="en-US"/>
        </a:p>
      </dgm:t>
    </dgm:pt>
  </dgm:ptLst>
  <dgm:cxnLst>
    <dgm:cxn modelId="{7DD97C4F-EA7D-46C0-9D96-D00906749193}" srcId="{6450BA81-EB3D-41BB-9748-6DEBC4996904}" destId="{911ED0A5-644A-4CED-ADC2-FD7F4B12BCB7}" srcOrd="3" destOrd="0" parTransId="{EB5473DD-3112-4222-9A1D-AFDD33EC51CE}" sibTransId="{12C1893F-7BAF-4764-97FC-6B4A3AE71FC7}"/>
    <dgm:cxn modelId="{E287464D-39E0-4056-A5D6-7F0C1D9E0294}" type="presOf" srcId="{6450BA81-EB3D-41BB-9748-6DEBC4996904}" destId="{18AC8350-E2EF-4DC4-A0CD-5A4715014D9B}" srcOrd="0" destOrd="0" presId="urn:microsoft.com/office/officeart/2005/8/layout/vList3"/>
    <dgm:cxn modelId="{86D26910-5B7A-443A-A727-F27F420C97D9}" srcId="{6450BA81-EB3D-41BB-9748-6DEBC4996904}" destId="{FACF0938-5662-4B21-A74A-27E7DD71FF17}" srcOrd="1" destOrd="0" parTransId="{49D74E30-9F75-4BFF-855F-E061F09DDA92}" sibTransId="{AB7EE28B-3A8E-4AB3-B9E6-0E018938732F}"/>
    <dgm:cxn modelId="{F5B84EB8-5303-4211-A550-BCD52AC2E6D9}" type="presOf" srcId="{911ED0A5-644A-4CED-ADC2-FD7F4B12BCB7}" destId="{AE4B896C-12F8-469C-9362-A384EC9E9AD3}" srcOrd="0" destOrd="0" presId="urn:microsoft.com/office/officeart/2005/8/layout/vList3"/>
    <dgm:cxn modelId="{7278B117-B99B-4869-A7F1-5333A232C671}" type="presOf" srcId="{DF95B3AB-D4A0-41BB-B3D4-E08C6614564D}" destId="{FBC782CA-ED97-48EE-95FB-05A31B315E1D}" srcOrd="0" destOrd="0" presId="urn:microsoft.com/office/officeart/2005/8/layout/vList3"/>
    <dgm:cxn modelId="{BAEB86B6-B9F3-4017-8521-5D108C5BA833}" type="presOf" srcId="{E452A69C-2976-41C7-A731-992FD664D064}" destId="{67E01263-938E-40E0-98F1-1FE9E2A53AB3}" srcOrd="0" destOrd="0" presId="urn:microsoft.com/office/officeart/2005/8/layout/vList3"/>
    <dgm:cxn modelId="{526F0111-46FD-4718-9F1B-3A9CDD676503}" srcId="{6450BA81-EB3D-41BB-9748-6DEBC4996904}" destId="{E452A69C-2976-41C7-A731-992FD664D064}" srcOrd="2" destOrd="0" parTransId="{484EB7D8-DF5F-4885-A707-FAED4C7C7C89}" sibTransId="{3A8E6519-72CB-42D9-9516-80E85613CE3C}"/>
    <dgm:cxn modelId="{0A47A569-8820-496C-A0F0-5528236DE091}" type="presOf" srcId="{FACF0938-5662-4B21-A74A-27E7DD71FF17}" destId="{FD5930D5-C0A6-4E84-AE12-0CE109F99E67}" srcOrd="0" destOrd="0" presId="urn:microsoft.com/office/officeart/2005/8/layout/vList3"/>
    <dgm:cxn modelId="{9F34CCD0-4AE0-46CA-BC7E-FA0D9154ECED}" srcId="{6450BA81-EB3D-41BB-9748-6DEBC4996904}" destId="{DF95B3AB-D4A0-41BB-B3D4-E08C6614564D}" srcOrd="0" destOrd="0" parTransId="{C92BD810-1EB7-465D-82F0-127E9C638170}" sibTransId="{E8E60FF5-7F74-4854-BB67-45FB0E9924C0}"/>
    <dgm:cxn modelId="{905B4EF3-B7E4-4920-9BE1-255C17B99304}" type="presParOf" srcId="{18AC8350-E2EF-4DC4-A0CD-5A4715014D9B}" destId="{F1BAB210-49A7-405F-8341-19EAB57D00AA}" srcOrd="0" destOrd="0" presId="urn:microsoft.com/office/officeart/2005/8/layout/vList3"/>
    <dgm:cxn modelId="{5CD4F940-BBBB-48CA-95A1-A317D20DB8F1}" type="presParOf" srcId="{F1BAB210-49A7-405F-8341-19EAB57D00AA}" destId="{B6643A67-C4C8-433C-8A39-95D1B93D9187}" srcOrd="0" destOrd="0" presId="urn:microsoft.com/office/officeart/2005/8/layout/vList3"/>
    <dgm:cxn modelId="{65759C39-1E9E-438E-A109-37BC76048B37}" type="presParOf" srcId="{F1BAB210-49A7-405F-8341-19EAB57D00AA}" destId="{FBC782CA-ED97-48EE-95FB-05A31B315E1D}" srcOrd="1" destOrd="0" presId="urn:microsoft.com/office/officeart/2005/8/layout/vList3"/>
    <dgm:cxn modelId="{2D6A4AB3-7793-4220-9D1F-18E8EF29011B}" type="presParOf" srcId="{18AC8350-E2EF-4DC4-A0CD-5A4715014D9B}" destId="{D516FD45-591F-40E4-867A-307E863AA8CB}" srcOrd="1" destOrd="0" presId="urn:microsoft.com/office/officeart/2005/8/layout/vList3"/>
    <dgm:cxn modelId="{E1DF790F-3C00-4C81-B5C8-E79AB324FA74}" type="presParOf" srcId="{18AC8350-E2EF-4DC4-A0CD-5A4715014D9B}" destId="{A1E9D0D1-D772-4955-86EE-745A03E58DC8}" srcOrd="2" destOrd="0" presId="urn:microsoft.com/office/officeart/2005/8/layout/vList3"/>
    <dgm:cxn modelId="{DCB17CA7-A8C6-4F02-AD3A-5C13438E15F5}" type="presParOf" srcId="{A1E9D0D1-D772-4955-86EE-745A03E58DC8}" destId="{69FB5A46-EAF7-4762-9A00-81D9126D0933}" srcOrd="0" destOrd="0" presId="urn:microsoft.com/office/officeart/2005/8/layout/vList3"/>
    <dgm:cxn modelId="{0196E3E3-68ED-47F0-A554-FEB841271699}" type="presParOf" srcId="{A1E9D0D1-D772-4955-86EE-745A03E58DC8}" destId="{FD5930D5-C0A6-4E84-AE12-0CE109F99E67}" srcOrd="1" destOrd="0" presId="urn:microsoft.com/office/officeart/2005/8/layout/vList3"/>
    <dgm:cxn modelId="{8122A0E2-942F-404A-97F4-FF108CAFD6A3}" type="presParOf" srcId="{18AC8350-E2EF-4DC4-A0CD-5A4715014D9B}" destId="{A9A2766F-B87B-4F1F-A7A1-C5FEF4B1658A}" srcOrd="3" destOrd="0" presId="urn:microsoft.com/office/officeart/2005/8/layout/vList3"/>
    <dgm:cxn modelId="{261E365D-06D1-4E2F-81B0-D3C33D5167F3}" type="presParOf" srcId="{18AC8350-E2EF-4DC4-A0CD-5A4715014D9B}" destId="{D4569BEF-4B0C-4E68-A532-84DE8E31C5C4}" srcOrd="4" destOrd="0" presId="urn:microsoft.com/office/officeart/2005/8/layout/vList3"/>
    <dgm:cxn modelId="{DE8029F4-7AA0-4704-B1CA-A63E6F2F275F}" type="presParOf" srcId="{D4569BEF-4B0C-4E68-A532-84DE8E31C5C4}" destId="{B02F8325-7CD2-4835-B044-BACAC1A4771C}" srcOrd="0" destOrd="0" presId="urn:microsoft.com/office/officeart/2005/8/layout/vList3"/>
    <dgm:cxn modelId="{2D06986F-E606-4F79-9171-72B0C0582230}" type="presParOf" srcId="{D4569BEF-4B0C-4E68-A532-84DE8E31C5C4}" destId="{67E01263-938E-40E0-98F1-1FE9E2A53AB3}" srcOrd="1" destOrd="0" presId="urn:microsoft.com/office/officeart/2005/8/layout/vList3"/>
    <dgm:cxn modelId="{B541CCF6-F57C-44C8-8D37-8EA260F2D8BF}" type="presParOf" srcId="{18AC8350-E2EF-4DC4-A0CD-5A4715014D9B}" destId="{D0BA17B7-FA90-4CFF-AE1C-72CA2F5F078A}" srcOrd="5" destOrd="0" presId="urn:microsoft.com/office/officeart/2005/8/layout/vList3"/>
    <dgm:cxn modelId="{0B5CF888-1D6D-4E2D-8D09-97B4C1074B85}" type="presParOf" srcId="{18AC8350-E2EF-4DC4-A0CD-5A4715014D9B}" destId="{6DBC4C63-1B53-4897-93A3-EAE464F3597E}" srcOrd="6" destOrd="0" presId="urn:microsoft.com/office/officeart/2005/8/layout/vList3"/>
    <dgm:cxn modelId="{5CC94BFB-9DD5-4D07-BB18-53CE26F0463D}" type="presParOf" srcId="{6DBC4C63-1B53-4897-93A3-EAE464F3597E}" destId="{734168F4-42AB-42F0-B2B2-EE27CA9E7435}" srcOrd="0" destOrd="0" presId="urn:microsoft.com/office/officeart/2005/8/layout/vList3"/>
    <dgm:cxn modelId="{1AB0EA8C-DEF8-4FA7-B8D4-B46A79E12937}" type="presParOf" srcId="{6DBC4C63-1B53-4897-93A3-EAE464F3597E}" destId="{AE4B896C-12F8-469C-9362-A384EC9E9AD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60839-FE1F-4F91-858A-A5609353ED9E}"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zh-TW" altLang="en-US"/>
        </a:p>
      </dgm:t>
    </dgm:pt>
    <dgm:pt modelId="{8C23B497-8E80-4439-9919-36C2077FDBC3}">
      <dgm:prSet phldrT="[文字]" custT="1"/>
      <dgm:spPr>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gm:spPr>
      <dgm:t>
        <a:bodyPr/>
        <a:lstStyle/>
        <a:p>
          <a:r>
            <a:rPr lang="zh-TW" altLang="en-US" sz="2800" b="1" smtClean="0">
              <a:solidFill>
                <a:schemeClr val="tx1"/>
              </a:solidFill>
              <a:latin typeface="微軟正黑體" pitchFamily="34" charset="-120"/>
              <a:ea typeface="微軟正黑體" pitchFamily="34" charset="-120"/>
              <a:cs typeface="+mn-cs"/>
            </a:rPr>
            <a:t>推廣</a:t>
          </a:r>
          <a:endParaRPr lang="en-US" altLang="zh-TW" sz="2800" b="1" smtClean="0">
            <a:solidFill>
              <a:schemeClr val="tx1"/>
            </a:solidFill>
            <a:latin typeface="微軟正黑體" pitchFamily="34" charset="-120"/>
            <a:ea typeface="微軟正黑體" pitchFamily="34" charset="-120"/>
            <a:cs typeface="+mn-cs"/>
          </a:endParaRPr>
        </a:p>
        <a:p>
          <a:r>
            <a:rPr lang="zh-TW" altLang="en-US" sz="2800" b="1" smtClean="0">
              <a:solidFill>
                <a:schemeClr val="tx1"/>
              </a:solidFill>
              <a:latin typeface="微軟正黑體" pitchFamily="34" charset="-120"/>
              <a:ea typeface="微軟正黑體" pitchFamily="34" charset="-120"/>
              <a:cs typeface="+mn-cs"/>
            </a:rPr>
            <a:t>對象</a:t>
          </a:r>
          <a:endParaRPr lang="zh-TW" altLang="en-US" sz="2800" b="1" dirty="0">
            <a:solidFill>
              <a:schemeClr val="tx1"/>
            </a:solidFill>
            <a:latin typeface="微軟正黑體" pitchFamily="34" charset="-120"/>
            <a:ea typeface="微軟正黑體" pitchFamily="34" charset="-120"/>
            <a:cs typeface="+mn-cs"/>
          </a:endParaRPr>
        </a:p>
      </dgm:t>
    </dgm:pt>
    <dgm:pt modelId="{08A7FDFE-7E3C-4ACF-88A2-D03A45B67A36}" type="parTrans" cxnId="{0C3C4473-BAD9-4A35-9D3B-2952C063D4A6}">
      <dgm:prSet/>
      <dgm:spPr/>
      <dgm:t>
        <a:bodyPr/>
        <a:lstStyle/>
        <a:p>
          <a:endParaRPr lang="zh-TW" altLang="en-US">
            <a:solidFill>
              <a:schemeClr val="tx1"/>
            </a:solidFill>
            <a:latin typeface="微軟正黑體" pitchFamily="34" charset="-120"/>
            <a:ea typeface="微軟正黑體" pitchFamily="34" charset="-120"/>
          </a:endParaRPr>
        </a:p>
      </dgm:t>
    </dgm:pt>
    <dgm:pt modelId="{5225701E-B3A0-4574-A9EB-343CD65199ED}" type="sibTrans" cxnId="{0C3C4473-BAD9-4A35-9D3B-2952C063D4A6}">
      <dgm:prSet/>
      <dgm:spPr/>
      <dgm:t>
        <a:bodyPr/>
        <a:lstStyle/>
        <a:p>
          <a:endParaRPr lang="zh-TW" altLang="en-US">
            <a:solidFill>
              <a:schemeClr val="tx1"/>
            </a:solidFill>
            <a:latin typeface="微軟正黑體" pitchFamily="34" charset="-120"/>
            <a:ea typeface="微軟正黑體" pitchFamily="34" charset="-120"/>
          </a:endParaRPr>
        </a:p>
      </dgm:t>
    </dgm:pt>
    <dgm:pt modelId="{2C0B67D2-944D-4774-A452-0D0C200962F5}">
      <dgm:prSet phldrT="[文字]" custT="1"/>
      <dgm:spPr>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gm:spPr>
      <dgm:t>
        <a:bodyPr/>
        <a:lstStyle/>
        <a:p>
          <a:r>
            <a:rPr lang="zh-TW" altLang="en-US" sz="1600" b="1" smtClean="0">
              <a:solidFill>
                <a:schemeClr val="tx1"/>
              </a:solidFill>
              <a:latin typeface="微軟正黑體" pitchFamily="34" charset="-120"/>
              <a:ea typeface="微軟正黑體" pitchFamily="34" charset="-120"/>
              <a:cs typeface="+mn-cs"/>
            </a:rPr>
            <a:t>環境教育法第</a:t>
          </a:r>
          <a:r>
            <a:rPr lang="en-US" altLang="zh-TW" sz="1600" b="1" smtClean="0">
              <a:solidFill>
                <a:schemeClr val="tx1"/>
              </a:solidFill>
              <a:latin typeface="微軟正黑體" pitchFamily="34" charset="-120"/>
              <a:ea typeface="微軟正黑體" pitchFamily="34" charset="-120"/>
              <a:cs typeface="+mn-cs"/>
            </a:rPr>
            <a:t>19</a:t>
          </a:r>
          <a:r>
            <a:rPr lang="zh-TW" altLang="en-US" sz="1600" b="1" smtClean="0">
              <a:solidFill>
                <a:schemeClr val="tx1"/>
              </a:solidFill>
              <a:latin typeface="微軟正黑體" pitchFamily="34" charset="-120"/>
              <a:ea typeface="微軟正黑體" pitchFamily="34" charset="-120"/>
              <a:cs typeface="+mn-cs"/>
            </a:rPr>
            <a:t>條規範對象</a:t>
          </a:r>
          <a:endParaRPr lang="zh-TW" altLang="en-US" sz="1600" b="1" dirty="0">
            <a:solidFill>
              <a:schemeClr val="tx1"/>
            </a:solidFill>
            <a:latin typeface="微軟正黑體" pitchFamily="34" charset="-120"/>
            <a:ea typeface="微軟正黑體" pitchFamily="34" charset="-120"/>
            <a:cs typeface="+mn-cs"/>
          </a:endParaRPr>
        </a:p>
      </dgm:t>
    </dgm:pt>
    <dgm:pt modelId="{9182BB6E-688E-495F-8094-E3CB46B6BB1D}" type="parTrans" cxnId="{BF7FF078-75EA-4CE4-9B0E-5E4E9489D5B9}">
      <dgm:prSet/>
      <dgm:spPr/>
      <dgm:t>
        <a:bodyPr/>
        <a:lstStyle/>
        <a:p>
          <a:endParaRPr lang="zh-TW" altLang="en-US">
            <a:solidFill>
              <a:schemeClr val="tx1"/>
            </a:solidFill>
            <a:latin typeface="微軟正黑體" pitchFamily="34" charset="-120"/>
            <a:ea typeface="微軟正黑體" pitchFamily="34" charset="-120"/>
          </a:endParaRPr>
        </a:p>
      </dgm:t>
    </dgm:pt>
    <dgm:pt modelId="{3A3F592C-D152-49C3-898E-88C41219A5A5}" type="sibTrans" cxnId="{BF7FF078-75EA-4CE4-9B0E-5E4E9489D5B9}">
      <dgm:prSet/>
      <dgm:spPr>
        <a:solidFill>
          <a:srgbClr val="4BACC6">
            <a:hueOff val="0"/>
            <a:satOff val="0"/>
            <a:lumOff val="0"/>
            <a:alphaOff val="0"/>
          </a:srgbClr>
        </a:solidFill>
        <a:ln>
          <a:noFill/>
        </a:ln>
        <a:effectLst/>
        <a:scene3d>
          <a:camera prst="orthographicFront"/>
          <a:lightRig rig="threePt" dir="t"/>
        </a:scene3d>
        <a:sp3d>
          <a:bevelT prst="angle"/>
        </a:sp3d>
      </dgm:spPr>
      <dgm:t>
        <a:bodyPr/>
        <a:lstStyle/>
        <a:p>
          <a:endParaRPr lang="zh-TW" altLang="en-US">
            <a:solidFill>
              <a:schemeClr val="tx1"/>
            </a:solidFill>
            <a:latin typeface="微軟正黑體" pitchFamily="34" charset="-120"/>
            <a:ea typeface="微軟正黑體" pitchFamily="34" charset="-120"/>
          </a:endParaRPr>
        </a:p>
      </dgm:t>
    </dgm:pt>
    <dgm:pt modelId="{7B10ACFB-2202-4728-91C7-D1880F00CFEE}">
      <dgm:prSet phldrT="[文字]" custT="1"/>
      <dgm:spPr>
        <a:solidFill>
          <a:srgbClr val="4BACC6">
            <a:hueOff val="-2483469"/>
            <a:satOff val="9953"/>
            <a:lumOff val="2157"/>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gm:spPr>
      <dgm:t>
        <a:bodyPr/>
        <a:lstStyle/>
        <a:p>
          <a:r>
            <a:rPr lang="zh-TW" altLang="en-US" sz="2000" b="1" smtClean="0">
              <a:solidFill>
                <a:schemeClr val="tx1"/>
              </a:solidFill>
              <a:latin typeface="微軟正黑體" pitchFamily="34" charset="-120"/>
              <a:ea typeface="微軟正黑體" pitchFamily="34" charset="-120"/>
              <a:cs typeface="+mn-cs"/>
            </a:rPr>
            <a:t>環境教育設施場所</a:t>
          </a:r>
          <a:endParaRPr lang="zh-TW" altLang="en-US" sz="2000" b="1" dirty="0">
            <a:solidFill>
              <a:schemeClr val="tx1"/>
            </a:solidFill>
            <a:latin typeface="微軟正黑體" pitchFamily="34" charset="-120"/>
            <a:ea typeface="微軟正黑體" pitchFamily="34" charset="-120"/>
            <a:cs typeface="+mn-cs"/>
          </a:endParaRPr>
        </a:p>
      </dgm:t>
    </dgm:pt>
    <dgm:pt modelId="{1D77C422-EF25-43FB-AA05-2F4BD1B13AE0}" type="parTrans" cxnId="{26956C45-D3B0-4136-92FF-824E2B01363F}">
      <dgm:prSet/>
      <dgm:spPr/>
      <dgm:t>
        <a:bodyPr/>
        <a:lstStyle/>
        <a:p>
          <a:endParaRPr lang="zh-TW" altLang="en-US">
            <a:solidFill>
              <a:schemeClr val="tx1"/>
            </a:solidFill>
            <a:latin typeface="微軟正黑體" pitchFamily="34" charset="-120"/>
            <a:ea typeface="微軟正黑體" pitchFamily="34" charset="-120"/>
          </a:endParaRPr>
        </a:p>
      </dgm:t>
    </dgm:pt>
    <dgm:pt modelId="{4642282B-EA65-48C2-A72E-771269869A19}" type="sibTrans" cxnId="{26956C45-D3B0-4136-92FF-824E2B01363F}">
      <dgm:prSet/>
      <dgm:spPr>
        <a:solidFill>
          <a:srgbClr val="4BACC6">
            <a:hueOff val="-2483469"/>
            <a:satOff val="9953"/>
            <a:lumOff val="2157"/>
            <a:alphaOff val="0"/>
          </a:srgbClr>
        </a:solidFill>
        <a:ln>
          <a:noFill/>
        </a:ln>
        <a:effectLst/>
        <a:scene3d>
          <a:camera prst="orthographicFront"/>
          <a:lightRig rig="threePt" dir="t"/>
        </a:scene3d>
        <a:sp3d>
          <a:bevelT prst="angle"/>
        </a:sp3d>
      </dgm:spPr>
      <dgm:t>
        <a:bodyPr/>
        <a:lstStyle/>
        <a:p>
          <a:endParaRPr lang="zh-TW" altLang="en-US">
            <a:solidFill>
              <a:schemeClr val="tx1"/>
            </a:solidFill>
            <a:latin typeface="微軟正黑體" pitchFamily="34" charset="-120"/>
            <a:ea typeface="微軟正黑體" pitchFamily="34" charset="-120"/>
          </a:endParaRPr>
        </a:p>
      </dgm:t>
    </dgm:pt>
    <dgm:pt modelId="{3306B22B-E491-459C-9640-15BAEE87F2A2}">
      <dgm:prSet phldrT="[文字]" custT="1"/>
      <dgm:spPr>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gm:spPr>
      <dgm:t>
        <a:bodyPr/>
        <a:lstStyle/>
        <a:p>
          <a:r>
            <a:rPr lang="zh-TW" altLang="en-US" sz="2000" b="1" smtClean="0">
              <a:solidFill>
                <a:schemeClr val="tx1"/>
              </a:solidFill>
              <a:latin typeface="微軟正黑體" pitchFamily="34" charset="-120"/>
              <a:ea typeface="微軟正黑體" pitchFamily="34" charset="-120"/>
              <a:cs typeface="+mn-cs"/>
            </a:rPr>
            <a:t>企業</a:t>
          </a:r>
          <a:endParaRPr lang="en-US" altLang="zh-TW" sz="2000" b="1" smtClean="0">
            <a:solidFill>
              <a:schemeClr val="tx1"/>
            </a:solidFill>
            <a:latin typeface="微軟正黑體" pitchFamily="34" charset="-120"/>
            <a:ea typeface="微軟正黑體" pitchFamily="34" charset="-120"/>
            <a:cs typeface="+mn-cs"/>
          </a:endParaRPr>
        </a:p>
        <a:p>
          <a:r>
            <a:rPr lang="zh-TW" altLang="en-US" sz="2000" b="1" smtClean="0">
              <a:solidFill>
                <a:schemeClr val="tx1"/>
              </a:solidFill>
              <a:latin typeface="微軟正黑體" pitchFamily="34" charset="-120"/>
              <a:ea typeface="微軟正黑體" pitchFamily="34" charset="-120"/>
              <a:cs typeface="+mn-cs"/>
            </a:rPr>
            <a:t>團體</a:t>
          </a:r>
          <a:endParaRPr lang="zh-TW" altLang="en-US" sz="2000" b="1" dirty="0">
            <a:solidFill>
              <a:schemeClr val="tx1"/>
            </a:solidFill>
            <a:latin typeface="微軟正黑體" pitchFamily="34" charset="-120"/>
            <a:ea typeface="微軟正黑體" pitchFamily="34" charset="-120"/>
            <a:cs typeface="+mn-cs"/>
          </a:endParaRPr>
        </a:p>
      </dgm:t>
    </dgm:pt>
    <dgm:pt modelId="{879D3BCC-99F1-4AA0-96BD-D868731843D8}" type="parTrans" cxnId="{0F4544B6-8252-465E-9FAF-888F9999A935}">
      <dgm:prSet/>
      <dgm:spPr/>
      <dgm:t>
        <a:bodyPr/>
        <a:lstStyle/>
        <a:p>
          <a:endParaRPr lang="zh-TW" altLang="en-US">
            <a:solidFill>
              <a:schemeClr val="tx1"/>
            </a:solidFill>
            <a:latin typeface="微軟正黑體" pitchFamily="34" charset="-120"/>
            <a:ea typeface="微軟正黑體" pitchFamily="34" charset="-120"/>
          </a:endParaRPr>
        </a:p>
      </dgm:t>
    </dgm:pt>
    <dgm:pt modelId="{18D0610A-DBD2-4174-8932-D36E29578376}" type="sibTrans" cxnId="{0F4544B6-8252-465E-9FAF-888F9999A935}">
      <dgm:prSet/>
      <dgm:spPr>
        <a:solidFill>
          <a:srgbClr val="4BACC6">
            <a:hueOff val="-4966938"/>
            <a:satOff val="19906"/>
            <a:lumOff val="4314"/>
            <a:alphaOff val="0"/>
          </a:srgbClr>
        </a:solidFill>
        <a:ln>
          <a:noFill/>
        </a:ln>
        <a:effectLst/>
        <a:scene3d>
          <a:camera prst="orthographicFront"/>
          <a:lightRig rig="threePt" dir="t"/>
        </a:scene3d>
        <a:sp3d>
          <a:bevelT prst="angle"/>
        </a:sp3d>
      </dgm:spPr>
      <dgm:t>
        <a:bodyPr/>
        <a:lstStyle/>
        <a:p>
          <a:endParaRPr lang="zh-TW" altLang="en-US">
            <a:solidFill>
              <a:schemeClr val="tx1"/>
            </a:solidFill>
            <a:latin typeface="微軟正黑體" pitchFamily="34" charset="-120"/>
            <a:ea typeface="微軟正黑體" pitchFamily="34" charset="-120"/>
          </a:endParaRPr>
        </a:p>
      </dgm:t>
    </dgm:pt>
    <dgm:pt modelId="{5AD04A81-6834-469A-AEC9-211933201E73}">
      <dgm:prSet phldrT="[文字]" custT="1"/>
      <dgm:spPr>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gm:spPr>
      <dgm:t>
        <a:bodyPr/>
        <a:lstStyle/>
        <a:p>
          <a:r>
            <a:rPr lang="zh-TW" altLang="en-US" sz="2000" b="1" smtClean="0">
              <a:solidFill>
                <a:schemeClr val="tx1"/>
              </a:solidFill>
              <a:latin typeface="微軟正黑體" pitchFamily="34" charset="-120"/>
              <a:ea typeface="微軟正黑體" pitchFamily="34" charset="-120"/>
              <a:cs typeface="+mn-cs"/>
            </a:rPr>
            <a:t>全體</a:t>
          </a:r>
          <a:endParaRPr lang="en-US" altLang="zh-TW" sz="2000" b="1" smtClean="0">
            <a:solidFill>
              <a:schemeClr val="tx1"/>
            </a:solidFill>
            <a:latin typeface="微軟正黑體" pitchFamily="34" charset="-120"/>
            <a:ea typeface="微軟正黑體" pitchFamily="34" charset="-120"/>
            <a:cs typeface="+mn-cs"/>
          </a:endParaRPr>
        </a:p>
        <a:p>
          <a:r>
            <a:rPr lang="zh-TW" altLang="en-US" sz="2000" b="1" smtClean="0">
              <a:solidFill>
                <a:schemeClr val="tx1"/>
              </a:solidFill>
              <a:latin typeface="微軟正黑體" pitchFamily="34" charset="-120"/>
              <a:ea typeface="微軟正黑體" pitchFamily="34" charset="-120"/>
              <a:cs typeface="+mn-cs"/>
            </a:rPr>
            <a:t>國民</a:t>
          </a:r>
          <a:endParaRPr lang="zh-TW" altLang="en-US" sz="2000" b="1" dirty="0">
            <a:solidFill>
              <a:schemeClr val="tx1"/>
            </a:solidFill>
            <a:latin typeface="微軟正黑體" pitchFamily="34" charset="-120"/>
            <a:ea typeface="微軟正黑體" pitchFamily="34" charset="-120"/>
            <a:cs typeface="+mn-cs"/>
          </a:endParaRPr>
        </a:p>
      </dgm:t>
    </dgm:pt>
    <dgm:pt modelId="{FEBFB5F7-06D8-4EB6-B058-93473C816603}" type="parTrans" cxnId="{152DB4CD-824E-48E6-A4C0-CB7A17DA2648}">
      <dgm:prSet/>
      <dgm:spPr/>
      <dgm:t>
        <a:bodyPr/>
        <a:lstStyle/>
        <a:p>
          <a:endParaRPr lang="zh-TW" altLang="en-US">
            <a:solidFill>
              <a:schemeClr val="tx1"/>
            </a:solidFill>
            <a:latin typeface="微軟正黑體" pitchFamily="34" charset="-120"/>
            <a:ea typeface="微軟正黑體" pitchFamily="34" charset="-120"/>
          </a:endParaRPr>
        </a:p>
      </dgm:t>
    </dgm:pt>
    <dgm:pt modelId="{317487C9-E64F-4B63-9E53-4D195C23BA99}" type="sibTrans" cxnId="{152DB4CD-824E-48E6-A4C0-CB7A17DA2648}">
      <dgm:prSet/>
      <dgm:spPr>
        <a:solidFill>
          <a:srgbClr val="4BACC6">
            <a:hueOff val="-9933876"/>
            <a:satOff val="39811"/>
            <a:lumOff val="8628"/>
            <a:alphaOff val="0"/>
          </a:srgbClr>
        </a:solidFill>
        <a:ln>
          <a:noFill/>
        </a:ln>
        <a:effectLst/>
        <a:scene3d>
          <a:camera prst="orthographicFront"/>
          <a:lightRig rig="threePt" dir="t"/>
        </a:scene3d>
        <a:sp3d>
          <a:bevelT prst="angle"/>
        </a:sp3d>
      </dgm:spPr>
      <dgm:t>
        <a:bodyPr/>
        <a:lstStyle/>
        <a:p>
          <a:endParaRPr lang="zh-TW" altLang="en-US">
            <a:solidFill>
              <a:schemeClr val="tx1"/>
            </a:solidFill>
            <a:latin typeface="微軟正黑體" pitchFamily="34" charset="-120"/>
            <a:ea typeface="微軟正黑體" pitchFamily="34" charset="-120"/>
          </a:endParaRPr>
        </a:p>
      </dgm:t>
    </dgm:pt>
    <dgm:pt modelId="{8B92A8C6-2DC5-45ED-AC1E-6F5424F852B5}">
      <dgm:prSet custT="1"/>
      <dgm:spPr>
        <a:solidFill>
          <a:srgbClr val="4BACC6">
            <a:hueOff val="-7450407"/>
            <a:satOff val="29858"/>
            <a:lumOff val="6471"/>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gm:spPr>
      <dgm:t>
        <a:bodyPr/>
        <a:lstStyle/>
        <a:p>
          <a:r>
            <a:rPr lang="zh-TW" altLang="en-US" sz="2000" b="1" smtClean="0">
              <a:solidFill>
                <a:schemeClr val="tx1"/>
              </a:solidFill>
              <a:latin typeface="微軟正黑體" pitchFamily="34" charset="-120"/>
              <a:ea typeface="微軟正黑體" pitchFamily="34" charset="-120"/>
              <a:cs typeface="+mn-cs"/>
            </a:rPr>
            <a:t>環境教育機構</a:t>
          </a:r>
          <a:endParaRPr lang="zh-TW" altLang="en-US" sz="2000" b="1" dirty="0" smtClean="0">
            <a:solidFill>
              <a:schemeClr val="tx1"/>
            </a:solidFill>
            <a:latin typeface="微軟正黑體" pitchFamily="34" charset="-120"/>
            <a:ea typeface="微軟正黑體" pitchFamily="34" charset="-120"/>
            <a:cs typeface="+mn-cs"/>
          </a:endParaRPr>
        </a:p>
      </dgm:t>
    </dgm:pt>
    <dgm:pt modelId="{631BF4F4-5482-4AB2-8095-FA05A2F3A63C}" type="parTrans" cxnId="{FE43DC9A-B86E-4AF5-AA9A-4A7A86A6A5CE}">
      <dgm:prSet/>
      <dgm:spPr/>
      <dgm:t>
        <a:bodyPr/>
        <a:lstStyle/>
        <a:p>
          <a:endParaRPr lang="zh-TW" altLang="en-US">
            <a:solidFill>
              <a:schemeClr val="tx1"/>
            </a:solidFill>
            <a:latin typeface="微軟正黑體" pitchFamily="34" charset="-120"/>
            <a:ea typeface="微軟正黑體" pitchFamily="34" charset="-120"/>
          </a:endParaRPr>
        </a:p>
      </dgm:t>
    </dgm:pt>
    <dgm:pt modelId="{99F3E99F-7F8F-4D0E-A5DE-84FB178BC59A}" type="sibTrans" cxnId="{FE43DC9A-B86E-4AF5-AA9A-4A7A86A6A5CE}">
      <dgm:prSet/>
      <dgm:spPr>
        <a:solidFill>
          <a:srgbClr val="4BACC6">
            <a:hueOff val="-7450407"/>
            <a:satOff val="29858"/>
            <a:lumOff val="6471"/>
            <a:alphaOff val="0"/>
          </a:srgbClr>
        </a:solidFill>
        <a:ln>
          <a:noFill/>
        </a:ln>
        <a:effectLst/>
        <a:scene3d>
          <a:camera prst="orthographicFront"/>
          <a:lightRig rig="threePt" dir="t"/>
        </a:scene3d>
        <a:sp3d>
          <a:bevelT prst="angle"/>
        </a:sp3d>
      </dgm:spPr>
      <dgm:t>
        <a:bodyPr/>
        <a:lstStyle/>
        <a:p>
          <a:endParaRPr lang="zh-TW" altLang="en-US">
            <a:solidFill>
              <a:schemeClr val="tx1"/>
            </a:solidFill>
            <a:latin typeface="微軟正黑體" pitchFamily="34" charset="-120"/>
            <a:ea typeface="微軟正黑體" pitchFamily="34" charset="-120"/>
          </a:endParaRPr>
        </a:p>
      </dgm:t>
    </dgm:pt>
    <dgm:pt modelId="{C3A70DBF-B516-465B-BAC3-D3DB9611D26A}" type="pres">
      <dgm:prSet presAssocID="{F0860839-FE1F-4F91-858A-A5609353ED9E}" presName="Name0" presStyleCnt="0">
        <dgm:presLayoutVars>
          <dgm:chMax val="1"/>
          <dgm:dir/>
          <dgm:animLvl val="ctr"/>
          <dgm:resizeHandles val="exact"/>
        </dgm:presLayoutVars>
      </dgm:prSet>
      <dgm:spPr/>
      <dgm:t>
        <a:bodyPr/>
        <a:lstStyle/>
        <a:p>
          <a:endParaRPr lang="zh-TW" altLang="en-US"/>
        </a:p>
      </dgm:t>
    </dgm:pt>
    <dgm:pt modelId="{E92D14AA-2D99-41BC-8C46-006BFC4BD771}" type="pres">
      <dgm:prSet presAssocID="{8C23B497-8E80-4439-9919-36C2077FDBC3}" presName="centerShape" presStyleLbl="node0" presStyleIdx="0" presStyleCnt="1"/>
      <dgm:spPr>
        <a:xfrm>
          <a:off x="2278558" y="1404868"/>
          <a:ext cx="1538882" cy="1538882"/>
        </a:xfrm>
        <a:prstGeom prst="ellipse">
          <a:avLst/>
        </a:prstGeom>
      </dgm:spPr>
      <dgm:t>
        <a:bodyPr/>
        <a:lstStyle/>
        <a:p>
          <a:endParaRPr lang="zh-TW" altLang="en-US"/>
        </a:p>
      </dgm:t>
    </dgm:pt>
    <dgm:pt modelId="{AEB83BB0-47C8-4BC1-AA6F-18A0934F52EF}" type="pres">
      <dgm:prSet presAssocID="{2C0B67D2-944D-4774-A452-0D0C200962F5}" presName="node" presStyleLbl="node1" presStyleIdx="0" presStyleCnt="5">
        <dgm:presLayoutVars>
          <dgm:bulletEnabled val="1"/>
        </dgm:presLayoutVars>
      </dgm:prSet>
      <dgm:spPr>
        <a:xfrm>
          <a:off x="2509391" y="1406"/>
          <a:ext cx="1077217" cy="1077217"/>
        </a:xfrm>
        <a:prstGeom prst="ellipse">
          <a:avLst/>
        </a:prstGeom>
      </dgm:spPr>
      <dgm:t>
        <a:bodyPr/>
        <a:lstStyle/>
        <a:p>
          <a:endParaRPr lang="zh-TW" altLang="en-US"/>
        </a:p>
      </dgm:t>
    </dgm:pt>
    <dgm:pt modelId="{E269152F-8AA1-4F18-AE6D-ECEE188CB788}" type="pres">
      <dgm:prSet presAssocID="{2C0B67D2-944D-4774-A452-0D0C200962F5}" presName="dummy" presStyleCnt="0"/>
      <dgm:spPr>
        <a:scene3d>
          <a:camera prst="orthographicFront"/>
          <a:lightRig rig="threePt" dir="t"/>
        </a:scene3d>
        <a:sp3d>
          <a:bevelT prst="angle"/>
        </a:sp3d>
      </dgm:spPr>
      <dgm:t>
        <a:bodyPr/>
        <a:lstStyle/>
        <a:p>
          <a:endParaRPr lang="zh-TW" altLang="en-US"/>
        </a:p>
      </dgm:t>
    </dgm:pt>
    <dgm:pt modelId="{A4A977B9-7624-48CF-B61E-1083C040B6C0}" type="pres">
      <dgm:prSet presAssocID="{3A3F592C-D152-49C3-898E-88C41219A5A5}" presName="sibTrans" presStyleLbl="sibTrans2D1" presStyleIdx="0" presStyleCnt="5"/>
      <dgm:spPr>
        <a:xfrm>
          <a:off x="1374925" y="501235"/>
          <a:ext cx="3346149" cy="3346149"/>
        </a:xfrm>
        <a:prstGeom prst="blockArc">
          <a:avLst>
            <a:gd name="adj1" fmla="val 16200000"/>
            <a:gd name="adj2" fmla="val 20520000"/>
            <a:gd name="adj3" fmla="val 4636"/>
          </a:avLst>
        </a:prstGeom>
      </dgm:spPr>
      <dgm:t>
        <a:bodyPr/>
        <a:lstStyle/>
        <a:p>
          <a:endParaRPr lang="zh-TW" altLang="en-US"/>
        </a:p>
      </dgm:t>
    </dgm:pt>
    <dgm:pt modelId="{D95AE786-1A04-48B6-BCEA-2E688B099164}" type="pres">
      <dgm:prSet presAssocID="{7B10ACFB-2202-4728-91C7-D1880F00CFEE}" presName="node" presStyleLbl="node1" presStyleIdx="1" presStyleCnt="5">
        <dgm:presLayoutVars>
          <dgm:bulletEnabled val="1"/>
        </dgm:presLayoutVars>
      </dgm:prSet>
      <dgm:spPr>
        <a:xfrm>
          <a:off x="4063697" y="1130676"/>
          <a:ext cx="1077217" cy="1077217"/>
        </a:xfrm>
        <a:prstGeom prst="ellipse">
          <a:avLst/>
        </a:prstGeom>
      </dgm:spPr>
      <dgm:t>
        <a:bodyPr/>
        <a:lstStyle/>
        <a:p>
          <a:endParaRPr lang="zh-TW" altLang="en-US"/>
        </a:p>
      </dgm:t>
    </dgm:pt>
    <dgm:pt modelId="{261B5C90-7533-4F70-BA72-1326CF04E9DA}" type="pres">
      <dgm:prSet presAssocID="{7B10ACFB-2202-4728-91C7-D1880F00CFEE}" presName="dummy" presStyleCnt="0"/>
      <dgm:spPr>
        <a:scene3d>
          <a:camera prst="orthographicFront"/>
          <a:lightRig rig="threePt" dir="t"/>
        </a:scene3d>
        <a:sp3d>
          <a:bevelT prst="angle"/>
        </a:sp3d>
      </dgm:spPr>
      <dgm:t>
        <a:bodyPr/>
        <a:lstStyle/>
        <a:p>
          <a:endParaRPr lang="zh-TW" altLang="en-US"/>
        </a:p>
      </dgm:t>
    </dgm:pt>
    <dgm:pt modelId="{978B5970-A40A-4FAD-9B00-1C561D84E7F7}" type="pres">
      <dgm:prSet presAssocID="{4642282B-EA65-48C2-A72E-771269869A19}" presName="sibTrans" presStyleLbl="sibTrans2D1" presStyleIdx="1" presStyleCnt="5"/>
      <dgm:spPr>
        <a:xfrm>
          <a:off x="1374925" y="501235"/>
          <a:ext cx="3346149" cy="3346149"/>
        </a:xfrm>
        <a:prstGeom prst="blockArc">
          <a:avLst>
            <a:gd name="adj1" fmla="val 20520000"/>
            <a:gd name="adj2" fmla="val 3240000"/>
            <a:gd name="adj3" fmla="val 4636"/>
          </a:avLst>
        </a:prstGeom>
      </dgm:spPr>
      <dgm:t>
        <a:bodyPr/>
        <a:lstStyle/>
        <a:p>
          <a:endParaRPr lang="zh-TW" altLang="en-US"/>
        </a:p>
      </dgm:t>
    </dgm:pt>
    <dgm:pt modelId="{F11B9371-E293-4523-A743-D78F26D550EB}" type="pres">
      <dgm:prSet presAssocID="{3306B22B-E491-459C-9640-15BAEE87F2A2}" presName="node" presStyleLbl="node1" presStyleIdx="2" presStyleCnt="5">
        <dgm:presLayoutVars>
          <dgm:bulletEnabled val="1"/>
        </dgm:presLayoutVars>
      </dgm:prSet>
      <dgm:spPr>
        <a:xfrm>
          <a:off x="3470005" y="2957873"/>
          <a:ext cx="1077217" cy="1077217"/>
        </a:xfrm>
        <a:prstGeom prst="ellipse">
          <a:avLst/>
        </a:prstGeom>
      </dgm:spPr>
      <dgm:t>
        <a:bodyPr/>
        <a:lstStyle/>
        <a:p>
          <a:endParaRPr lang="zh-TW" altLang="en-US"/>
        </a:p>
      </dgm:t>
    </dgm:pt>
    <dgm:pt modelId="{F15716D5-2744-46FE-A6BE-AC0A246418D6}" type="pres">
      <dgm:prSet presAssocID="{3306B22B-E491-459C-9640-15BAEE87F2A2}" presName="dummy" presStyleCnt="0"/>
      <dgm:spPr>
        <a:scene3d>
          <a:camera prst="orthographicFront"/>
          <a:lightRig rig="threePt" dir="t"/>
        </a:scene3d>
        <a:sp3d>
          <a:bevelT prst="angle"/>
        </a:sp3d>
      </dgm:spPr>
      <dgm:t>
        <a:bodyPr/>
        <a:lstStyle/>
        <a:p>
          <a:endParaRPr lang="zh-TW" altLang="en-US"/>
        </a:p>
      </dgm:t>
    </dgm:pt>
    <dgm:pt modelId="{4C379B44-9926-4274-A81B-1A8551937C49}" type="pres">
      <dgm:prSet presAssocID="{18D0610A-DBD2-4174-8932-D36E29578376}" presName="sibTrans" presStyleLbl="sibTrans2D1" presStyleIdx="2" presStyleCnt="5"/>
      <dgm:spPr>
        <a:xfrm>
          <a:off x="1374925" y="501235"/>
          <a:ext cx="3346149" cy="3346149"/>
        </a:xfrm>
        <a:prstGeom prst="blockArc">
          <a:avLst>
            <a:gd name="adj1" fmla="val 3240000"/>
            <a:gd name="adj2" fmla="val 7560000"/>
            <a:gd name="adj3" fmla="val 4636"/>
          </a:avLst>
        </a:prstGeom>
      </dgm:spPr>
      <dgm:t>
        <a:bodyPr/>
        <a:lstStyle/>
        <a:p>
          <a:endParaRPr lang="zh-TW" altLang="en-US"/>
        </a:p>
      </dgm:t>
    </dgm:pt>
    <dgm:pt modelId="{D2F4D180-A124-426C-A480-7203B9F481B4}" type="pres">
      <dgm:prSet presAssocID="{8B92A8C6-2DC5-45ED-AC1E-6F5424F852B5}" presName="node" presStyleLbl="node1" presStyleIdx="3" presStyleCnt="5">
        <dgm:presLayoutVars>
          <dgm:bulletEnabled val="1"/>
        </dgm:presLayoutVars>
      </dgm:prSet>
      <dgm:spPr>
        <a:xfrm>
          <a:off x="1548776" y="2957873"/>
          <a:ext cx="1077217" cy="1077217"/>
        </a:xfrm>
        <a:prstGeom prst="ellipse">
          <a:avLst/>
        </a:prstGeom>
      </dgm:spPr>
      <dgm:t>
        <a:bodyPr/>
        <a:lstStyle/>
        <a:p>
          <a:endParaRPr lang="zh-TW" altLang="en-US"/>
        </a:p>
      </dgm:t>
    </dgm:pt>
    <dgm:pt modelId="{A9BA9EC6-7765-4272-A637-0034455591C0}" type="pres">
      <dgm:prSet presAssocID="{8B92A8C6-2DC5-45ED-AC1E-6F5424F852B5}" presName="dummy" presStyleCnt="0"/>
      <dgm:spPr>
        <a:scene3d>
          <a:camera prst="orthographicFront"/>
          <a:lightRig rig="threePt" dir="t"/>
        </a:scene3d>
        <a:sp3d>
          <a:bevelT prst="angle"/>
        </a:sp3d>
      </dgm:spPr>
      <dgm:t>
        <a:bodyPr/>
        <a:lstStyle/>
        <a:p>
          <a:endParaRPr lang="zh-TW" altLang="en-US"/>
        </a:p>
      </dgm:t>
    </dgm:pt>
    <dgm:pt modelId="{18EC85A2-6EA8-4163-A346-A52F8A442E99}" type="pres">
      <dgm:prSet presAssocID="{99F3E99F-7F8F-4D0E-A5DE-84FB178BC59A}" presName="sibTrans" presStyleLbl="sibTrans2D1" presStyleIdx="3" presStyleCnt="5"/>
      <dgm:spPr>
        <a:xfrm>
          <a:off x="1374925" y="501235"/>
          <a:ext cx="3346149" cy="3346149"/>
        </a:xfrm>
        <a:prstGeom prst="blockArc">
          <a:avLst>
            <a:gd name="adj1" fmla="val 7560000"/>
            <a:gd name="adj2" fmla="val 11880000"/>
            <a:gd name="adj3" fmla="val 4636"/>
          </a:avLst>
        </a:prstGeom>
      </dgm:spPr>
      <dgm:t>
        <a:bodyPr/>
        <a:lstStyle/>
        <a:p>
          <a:endParaRPr lang="zh-TW" altLang="en-US"/>
        </a:p>
      </dgm:t>
    </dgm:pt>
    <dgm:pt modelId="{E7CD95D7-76EA-4C23-B49B-4C95F594A858}" type="pres">
      <dgm:prSet presAssocID="{5AD04A81-6834-469A-AEC9-211933201E73}" presName="node" presStyleLbl="node1" presStyleIdx="4" presStyleCnt="5">
        <dgm:presLayoutVars>
          <dgm:bulletEnabled val="1"/>
        </dgm:presLayoutVars>
      </dgm:prSet>
      <dgm:spPr>
        <a:xfrm>
          <a:off x="955084" y="1130676"/>
          <a:ext cx="1077217" cy="1077217"/>
        </a:xfrm>
        <a:prstGeom prst="ellipse">
          <a:avLst/>
        </a:prstGeom>
      </dgm:spPr>
      <dgm:t>
        <a:bodyPr/>
        <a:lstStyle/>
        <a:p>
          <a:endParaRPr lang="zh-TW" altLang="en-US"/>
        </a:p>
      </dgm:t>
    </dgm:pt>
    <dgm:pt modelId="{27B33D73-6940-483B-A4A9-F5519F550380}" type="pres">
      <dgm:prSet presAssocID="{5AD04A81-6834-469A-AEC9-211933201E73}" presName="dummy" presStyleCnt="0"/>
      <dgm:spPr>
        <a:scene3d>
          <a:camera prst="orthographicFront"/>
          <a:lightRig rig="threePt" dir="t"/>
        </a:scene3d>
        <a:sp3d>
          <a:bevelT prst="angle"/>
        </a:sp3d>
      </dgm:spPr>
      <dgm:t>
        <a:bodyPr/>
        <a:lstStyle/>
        <a:p>
          <a:endParaRPr lang="zh-TW" altLang="en-US"/>
        </a:p>
      </dgm:t>
    </dgm:pt>
    <dgm:pt modelId="{1CD19333-2601-45C0-A5D3-BFF2831B8E48}" type="pres">
      <dgm:prSet presAssocID="{317487C9-E64F-4B63-9E53-4D195C23BA99}" presName="sibTrans" presStyleLbl="sibTrans2D1" presStyleIdx="4" presStyleCnt="5"/>
      <dgm:spPr>
        <a:xfrm>
          <a:off x="1374925" y="501235"/>
          <a:ext cx="3346149" cy="3346149"/>
        </a:xfrm>
        <a:prstGeom prst="blockArc">
          <a:avLst>
            <a:gd name="adj1" fmla="val 11880000"/>
            <a:gd name="adj2" fmla="val 16200000"/>
            <a:gd name="adj3" fmla="val 4636"/>
          </a:avLst>
        </a:prstGeom>
      </dgm:spPr>
      <dgm:t>
        <a:bodyPr/>
        <a:lstStyle/>
        <a:p>
          <a:endParaRPr lang="zh-TW" altLang="en-US"/>
        </a:p>
      </dgm:t>
    </dgm:pt>
  </dgm:ptLst>
  <dgm:cxnLst>
    <dgm:cxn modelId="{A96F2484-76D7-4BD5-A5F6-57C90C640DB7}" type="presOf" srcId="{F0860839-FE1F-4F91-858A-A5609353ED9E}" destId="{C3A70DBF-B516-465B-BAC3-D3DB9611D26A}" srcOrd="0" destOrd="0" presId="urn:microsoft.com/office/officeart/2005/8/layout/radial6"/>
    <dgm:cxn modelId="{76E6EC4F-9B39-4A0A-985D-304CC7DB8F26}" type="presOf" srcId="{8B92A8C6-2DC5-45ED-AC1E-6F5424F852B5}" destId="{D2F4D180-A124-426C-A480-7203B9F481B4}" srcOrd="0" destOrd="0" presId="urn:microsoft.com/office/officeart/2005/8/layout/radial6"/>
    <dgm:cxn modelId="{6E08B76D-AC3D-42C8-8CD5-4DCDB7B1E8B5}" type="presOf" srcId="{317487C9-E64F-4B63-9E53-4D195C23BA99}" destId="{1CD19333-2601-45C0-A5D3-BFF2831B8E48}" srcOrd="0" destOrd="0" presId="urn:microsoft.com/office/officeart/2005/8/layout/radial6"/>
    <dgm:cxn modelId="{FE43DC9A-B86E-4AF5-AA9A-4A7A86A6A5CE}" srcId="{8C23B497-8E80-4439-9919-36C2077FDBC3}" destId="{8B92A8C6-2DC5-45ED-AC1E-6F5424F852B5}" srcOrd="3" destOrd="0" parTransId="{631BF4F4-5482-4AB2-8095-FA05A2F3A63C}" sibTransId="{99F3E99F-7F8F-4D0E-A5DE-84FB178BC59A}"/>
    <dgm:cxn modelId="{26956C45-D3B0-4136-92FF-824E2B01363F}" srcId="{8C23B497-8E80-4439-9919-36C2077FDBC3}" destId="{7B10ACFB-2202-4728-91C7-D1880F00CFEE}" srcOrd="1" destOrd="0" parTransId="{1D77C422-EF25-43FB-AA05-2F4BD1B13AE0}" sibTransId="{4642282B-EA65-48C2-A72E-771269869A19}"/>
    <dgm:cxn modelId="{6779AD40-83FD-4EDE-B61D-A9D672E61BC7}" type="presOf" srcId="{3A3F592C-D152-49C3-898E-88C41219A5A5}" destId="{A4A977B9-7624-48CF-B61E-1083C040B6C0}" srcOrd="0" destOrd="0" presId="urn:microsoft.com/office/officeart/2005/8/layout/radial6"/>
    <dgm:cxn modelId="{A29F753A-6D3A-4505-B025-0D17A5F3A82F}" type="presOf" srcId="{18D0610A-DBD2-4174-8932-D36E29578376}" destId="{4C379B44-9926-4274-A81B-1A8551937C49}" srcOrd="0" destOrd="0" presId="urn:microsoft.com/office/officeart/2005/8/layout/radial6"/>
    <dgm:cxn modelId="{04D5E7B8-7C1B-4F2D-80A7-C55723F831B4}" type="presOf" srcId="{5AD04A81-6834-469A-AEC9-211933201E73}" destId="{E7CD95D7-76EA-4C23-B49B-4C95F594A858}" srcOrd="0" destOrd="0" presId="urn:microsoft.com/office/officeart/2005/8/layout/radial6"/>
    <dgm:cxn modelId="{C200F939-EEEF-4219-BA9F-5045B82D1EA2}" type="presOf" srcId="{7B10ACFB-2202-4728-91C7-D1880F00CFEE}" destId="{D95AE786-1A04-48B6-BCEA-2E688B099164}" srcOrd="0" destOrd="0" presId="urn:microsoft.com/office/officeart/2005/8/layout/radial6"/>
    <dgm:cxn modelId="{152DB4CD-824E-48E6-A4C0-CB7A17DA2648}" srcId="{8C23B497-8E80-4439-9919-36C2077FDBC3}" destId="{5AD04A81-6834-469A-AEC9-211933201E73}" srcOrd="4" destOrd="0" parTransId="{FEBFB5F7-06D8-4EB6-B058-93473C816603}" sibTransId="{317487C9-E64F-4B63-9E53-4D195C23BA99}"/>
    <dgm:cxn modelId="{16E88510-5E58-4326-8943-013ECD622544}" type="presOf" srcId="{4642282B-EA65-48C2-A72E-771269869A19}" destId="{978B5970-A40A-4FAD-9B00-1C561D84E7F7}" srcOrd="0" destOrd="0" presId="urn:microsoft.com/office/officeart/2005/8/layout/radial6"/>
    <dgm:cxn modelId="{0F4544B6-8252-465E-9FAF-888F9999A935}" srcId="{8C23B497-8E80-4439-9919-36C2077FDBC3}" destId="{3306B22B-E491-459C-9640-15BAEE87F2A2}" srcOrd="2" destOrd="0" parTransId="{879D3BCC-99F1-4AA0-96BD-D868731843D8}" sibTransId="{18D0610A-DBD2-4174-8932-D36E29578376}"/>
    <dgm:cxn modelId="{4F455C8F-75BF-42DB-9218-3F05776E06DF}" type="presOf" srcId="{3306B22B-E491-459C-9640-15BAEE87F2A2}" destId="{F11B9371-E293-4523-A743-D78F26D550EB}" srcOrd="0" destOrd="0" presId="urn:microsoft.com/office/officeart/2005/8/layout/radial6"/>
    <dgm:cxn modelId="{B0E4CFAB-7398-4ACA-BDDC-56BB21A5C327}" type="presOf" srcId="{99F3E99F-7F8F-4D0E-A5DE-84FB178BC59A}" destId="{18EC85A2-6EA8-4163-A346-A52F8A442E99}" srcOrd="0" destOrd="0" presId="urn:microsoft.com/office/officeart/2005/8/layout/radial6"/>
    <dgm:cxn modelId="{0C3C4473-BAD9-4A35-9D3B-2952C063D4A6}" srcId="{F0860839-FE1F-4F91-858A-A5609353ED9E}" destId="{8C23B497-8E80-4439-9919-36C2077FDBC3}" srcOrd="0" destOrd="0" parTransId="{08A7FDFE-7E3C-4ACF-88A2-D03A45B67A36}" sibTransId="{5225701E-B3A0-4574-A9EB-343CD65199ED}"/>
    <dgm:cxn modelId="{DD17A038-88A5-4E8D-8DAE-33644EE871DA}" type="presOf" srcId="{8C23B497-8E80-4439-9919-36C2077FDBC3}" destId="{E92D14AA-2D99-41BC-8C46-006BFC4BD771}" srcOrd="0" destOrd="0" presId="urn:microsoft.com/office/officeart/2005/8/layout/radial6"/>
    <dgm:cxn modelId="{9649860A-B64E-4408-84E4-CC61FE9A05DB}" type="presOf" srcId="{2C0B67D2-944D-4774-A452-0D0C200962F5}" destId="{AEB83BB0-47C8-4BC1-AA6F-18A0934F52EF}" srcOrd="0" destOrd="0" presId="urn:microsoft.com/office/officeart/2005/8/layout/radial6"/>
    <dgm:cxn modelId="{BF7FF078-75EA-4CE4-9B0E-5E4E9489D5B9}" srcId="{8C23B497-8E80-4439-9919-36C2077FDBC3}" destId="{2C0B67D2-944D-4774-A452-0D0C200962F5}" srcOrd="0" destOrd="0" parTransId="{9182BB6E-688E-495F-8094-E3CB46B6BB1D}" sibTransId="{3A3F592C-D152-49C3-898E-88C41219A5A5}"/>
    <dgm:cxn modelId="{816E20AA-230C-411B-B474-759D7D27C1F3}" type="presParOf" srcId="{C3A70DBF-B516-465B-BAC3-D3DB9611D26A}" destId="{E92D14AA-2D99-41BC-8C46-006BFC4BD771}" srcOrd="0" destOrd="0" presId="urn:microsoft.com/office/officeart/2005/8/layout/radial6"/>
    <dgm:cxn modelId="{39A4DB69-BF35-44E4-861D-DEBC7AEF8106}" type="presParOf" srcId="{C3A70DBF-B516-465B-BAC3-D3DB9611D26A}" destId="{AEB83BB0-47C8-4BC1-AA6F-18A0934F52EF}" srcOrd="1" destOrd="0" presId="urn:microsoft.com/office/officeart/2005/8/layout/radial6"/>
    <dgm:cxn modelId="{A2FFED95-3145-40E1-A533-5D5E35CDB3E6}" type="presParOf" srcId="{C3A70DBF-B516-465B-BAC3-D3DB9611D26A}" destId="{E269152F-8AA1-4F18-AE6D-ECEE188CB788}" srcOrd="2" destOrd="0" presId="urn:microsoft.com/office/officeart/2005/8/layout/radial6"/>
    <dgm:cxn modelId="{0B295C9C-24C0-4E6F-AC32-61A60BD62B2B}" type="presParOf" srcId="{C3A70DBF-B516-465B-BAC3-D3DB9611D26A}" destId="{A4A977B9-7624-48CF-B61E-1083C040B6C0}" srcOrd="3" destOrd="0" presId="urn:microsoft.com/office/officeart/2005/8/layout/radial6"/>
    <dgm:cxn modelId="{FF97C391-A873-4058-BC7C-5EF643C26D7C}" type="presParOf" srcId="{C3A70DBF-B516-465B-BAC3-D3DB9611D26A}" destId="{D95AE786-1A04-48B6-BCEA-2E688B099164}" srcOrd="4" destOrd="0" presId="urn:microsoft.com/office/officeart/2005/8/layout/radial6"/>
    <dgm:cxn modelId="{C97FE635-49E2-47C8-B395-111DE684C4F1}" type="presParOf" srcId="{C3A70DBF-B516-465B-BAC3-D3DB9611D26A}" destId="{261B5C90-7533-4F70-BA72-1326CF04E9DA}" srcOrd="5" destOrd="0" presId="urn:microsoft.com/office/officeart/2005/8/layout/radial6"/>
    <dgm:cxn modelId="{620AFC3A-C423-4005-B915-C5437D72E2CC}" type="presParOf" srcId="{C3A70DBF-B516-465B-BAC3-D3DB9611D26A}" destId="{978B5970-A40A-4FAD-9B00-1C561D84E7F7}" srcOrd="6" destOrd="0" presId="urn:microsoft.com/office/officeart/2005/8/layout/radial6"/>
    <dgm:cxn modelId="{95E2987D-4F7F-4C5E-BC45-EFD39A23F5F8}" type="presParOf" srcId="{C3A70DBF-B516-465B-BAC3-D3DB9611D26A}" destId="{F11B9371-E293-4523-A743-D78F26D550EB}" srcOrd="7" destOrd="0" presId="urn:microsoft.com/office/officeart/2005/8/layout/radial6"/>
    <dgm:cxn modelId="{A86971D7-10FC-4516-B7BF-176D44D9DA9E}" type="presParOf" srcId="{C3A70DBF-B516-465B-BAC3-D3DB9611D26A}" destId="{F15716D5-2744-46FE-A6BE-AC0A246418D6}" srcOrd="8" destOrd="0" presId="urn:microsoft.com/office/officeart/2005/8/layout/radial6"/>
    <dgm:cxn modelId="{4A72DE38-F470-4E21-917F-09C902E95C94}" type="presParOf" srcId="{C3A70DBF-B516-465B-BAC3-D3DB9611D26A}" destId="{4C379B44-9926-4274-A81B-1A8551937C49}" srcOrd="9" destOrd="0" presId="urn:microsoft.com/office/officeart/2005/8/layout/radial6"/>
    <dgm:cxn modelId="{055C153D-B26D-4055-BF68-40DD1A9C2F29}" type="presParOf" srcId="{C3A70DBF-B516-465B-BAC3-D3DB9611D26A}" destId="{D2F4D180-A124-426C-A480-7203B9F481B4}" srcOrd="10" destOrd="0" presId="urn:microsoft.com/office/officeart/2005/8/layout/radial6"/>
    <dgm:cxn modelId="{14CA50E1-2501-4F79-BB5D-7445F40BEE32}" type="presParOf" srcId="{C3A70DBF-B516-465B-BAC3-D3DB9611D26A}" destId="{A9BA9EC6-7765-4272-A637-0034455591C0}" srcOrd="11" destOrd="0" presId="urn:microsoft.com/office/officeart/2005/8/layout/radial6"/>
    <dgm:cxn modelId="{8F4FE811-9760-48EF-B264-EEB5EE19D3A9}" type="presParOf" srcId="{C3A70DBF-B516-465B-BAC3-D3DB9611D26A}" destId="{18EC85A2-6EA8-4163-A346-A52F8A442E99}" srcOrd="12" destOrd="0" presId="urn:microsoft.com/office/officeart/2005/8/layout/radial6"/>
    <dgm:cxn modelId="{A2E2A763-5B65-413D-82B5-F1301D6FD791}" type="presParOf" srcId="{C3A70DBF-B516-465B-BAC3-D3DB9611D26A}" destId="{E7CD95D7-76EA-4C23-B49B-4C95F594A858}" srcOrd="13" destOrd="0" presId="urn:microsoft.com/office/officeart/2005/8/layout/radial6"/>
    <dgm:cxn modelId="{F358E8AF-A507-473B-B012-A105AF65484C}" type="presParOf" srcId="{C3A70DBF-B516-465B-BAC3-D3DB9611D26A}" destId="{27B33D73-6940-483B-A4A9-F5519F550380}" srcOrd="14" destOrd="0" presId="urn:microsoft.com/office/officeart/2005/8/layout/radial6"/>
    <dgm:cxn modelId="{D45C4324-6A49-4EC0-B599-DD115511C9CE}" type="presParOf" srcId="{C3A70DBF-B516-465B-BAC3-D3DB9611D26A}" destId="{1CD19333-2601-45C0-A5D3-BFF2831B8E4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86F61-9FF6-486C-BD63-5ABB7D2A54A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TW" altLang="en-US"/>
        </a:p>
      </dgm:t>
    </dgm:pt>
    <dgm:pt modelId="{CC257B45-06AC-433E-89E6-81D3DE7BBDDA}">
      <dgm:prSet phldrT="[文字]" custT="1"/>
      <dgm:spPr/>
      <dgm:t>
        <a:bodyPr/>
        <a:lstStyle/>
        <a:p>
          <a:r>
            <a:rPr lang="zh-TW" altLang="en-US" sz="3200" dirty="0" smtClean="0"/>
            <a:t>有效護照獎</a:t>
          </a:r>
          <a:endParaRPr lang="zh-TW" altLang="en-US" sz="3200" dirty="0"/>
        </a:p>
      </dgm:t>
    </dgm:pt>
    <dgm:pt modelId="{A7B50DCF-96D3-463F-AC17-320FD418F9A7}" type="parTrans" cxnId="{230B068A-1CCF-485A-A49C-D1B129960D1F}">
      <dgm:prSet/>
      <dgm:spPr/>
      <dgm:t>
        <a:bodyPr/>
        <a:lstStyle/>
        <a:p>
          <a:endParaRPr lang="zh-TW" altLang="en-US"/>
        </a:p>
      </dgm:t>
    </dgm:pt>
    <dgm:pt modelId="{1507EB96-A74B-4CDC-AB54-5E901BC71D8F}" type="sibTrans" cxnId="{230B068A-1CCF-485A-A49C-D1B129960D1F}">
      <dgm:prSet/>
      <dgm:spPr/>
      <dgm:t>
        <a:bodyPr/>
        <a:lstStyle/>
        <a:p>
          <a:endParaRPr lang="zh-TW" altLang="en-US"/>
        </a:p>
      </dgm:t>
    </dgm:pt>
    <dgm:pt modelId="{F30870B3-8F05-4982-A621-552AF2A67354}">
      <dgm:prSet phldrT="[文字]" custT="1"/>
      <dgm:spPr/>
      <dgm:t>
        <a:bodyPr/>
        <a:lstStyle/>
        <a:p>
          <a:pPr algn="l"/>
          <a:r>
            <a:rPr lang="zh-TW" sz="3200" dirty="0" smtClean="0"/>
            <a:t>最佳推廣獎</a:t>
          </a:r>
          <a:endParaRPr lang="zh-TW" altLang="en-US" sz="3200" dirty="0"/>
        </a:p>
      </dgm:t>
    </dgm:pt>
    <dgm:pt modelId="{30FB6482-CEB6-4C98-82EF-990BCD34D933}" type="parTrans" cxnId="{B5E231BC-1D8E-4954-A699-18C8D44C5788}">
      <dgm:prSet/>
      <dgm:spPr/>
      <dgm:t>
        <a:bodyPr/>
        <a:lstStyle/>
        <a:p>
          <a:endParaRPr lang="zh-TW" altLang="en-US"/>
        </a:p>
      </dgm:t>
    </dgm:pt>
    <dgm:pt modelId="{9385CF3A-7E6E-4E57-933A-F2F880802C14}" type="sibTrans" cxnId="{B5E231BC-1D8E-4954-A699-18C8D44C5788}">
      <dgm:prSet/>
      <dgm:spPr/>
      <dgm:t>
        <a:bodyPr/>
        <a:lstStyle/>
        <a:p>
          <a:endParaRPr lang="zh-TW" altLang="en-US"/>
        </a:p>
      </dgm:t>
    </dgm:pt>
    <dgm:pt modelId="{8EE9D074-8E39-4B13-AE93-C9F539B4130B}">
      <dgm:prSet phldrT="[文字]" custT="1"/>
      <dgm:spPr/>
      <dgm:t>
        <a:bodyPr/>
        <a:lstStyle/>
        <a:p>
          <a:pPr algn="ctr"/>
          <a:r>
            <a:rPr lang="zh-TW" sz="3200" dirty="0" smtClean="0"/>
            <a:t>績優開通獎</a:t>
          </a:r>
          <a:endParaRPr lang="zh-TW" altLang="en-US" sz="3200" dirty="0"/>
        </a:p>
      </dgm:t>
    </dgm:pt>
    <dgm:pt modelId="{36B46C91-AB89-42B9-9682-83FC844A7C5E}" type="parTrans" cxnId="{1309597B-EB56-4E3C-A44A-9D066194F667}">
      <dgm:prSet/>
      <dgm:spPr/>
      <dgm:t>
        <a:bodyPr/>
        <a:lstStyle/>
        <a:p>
          <a:endParaRPr lang="zh-TW" altLang="en-US"/>
        </a:p>
      </dgm:t>
    </dgm:pt>
    <dgm:pt modelId="{F7EA1953-CB2B-4422-802E-D2E9A006F841}" type="sibTrans" cxnId="{1309597B-EB56-4E3C-A44A-9D066194F667}">
      <dgm:prSet/>
      <dgm:spPr/>
      <dgm:t>
        <a:bodyPr/>
        <a:lstStyle/>
        <a:p>
          <a:endParaRPr lang="zh-TW" altLang="en-US"/>
        </a:p>
      </dgm:t>
    </dgm:pt>
    <dgm:pt modelId="{F8D03276-EECD-44B5-A9A5-EE2D9744AD6D}" type="pres">
      <dgm:prSet presAssocID="{51D86F61-9FF6-486C-BD63-5ABB7D2A54AC}" presName="rootnode" presStyleCnt="0">
        <dgm:presLayoutVars>
          <dgm:chMax/>
          <dgm:chPref/>
          <dgm:dir/>
          <dgm:animLvl val="lvl"/>
        </dgm:presLayoutVars>
      </dgm:prSet>
      <dgm:spPr/>
      <dgm:t>
        <a:bodyPr/>
        <a:lstStyle/>
        <a:p>
          <a:endParaRPr lang="zh-TW" altLang="en-US"/>
        </a:p>
      </dgm:t>
    </dgm:pt>
    <dgm:pt modelId="{2250EE25-D2ED-4108-A5C7-F9F2F73697F5}" type="pres">
      <dgm:prSet presAssocID="{CC257B45-06AC-433E-89E6-81D3DE7BBDDA}" presName="composite" presStyleCnt="0"/>
      <dgm:spPr/>
    </dgm:pt>
    <dgm:pt modelId="{4122FBF9-DDD8-411A-839D-4D81C7798FEC}" type="pres">
      <dgm:prSet presAssocID="{CC257B45-06AC-433E-89E6-81D3DE7BBDDA}" presName="LShape" presStyleLbl="alignNode1" presStyleIdx="0" presStyleCnt="5"/>
      <dgm:spPr>
        <a:solidFill>
          <a:srgbClr val="FFC000"/>
        </a:solidFill>
      </dgm:spPr>
    </dgm:pt>
    <dgm:pt modelId="{6E316857-8DC0-4970-AF20-58AC8A5F799A}" type="pres">
      <dgm:prSet presAssocID="{CC257B45-06AC-433E-89E6-81D3DE7BBDDA}" presName="ParentText" presStyleLbl="revTx" presStyleIdx="0" presStyleCnt="3" custScaleX="119445" custLinFactNeighborX="8628" custLinFactNeighborY="1517">
        <dgm:presLayoutVars>
          <dgm:chMax val="0"/>
          <dgm:chPref val="0"/>
          <dgm:bulletEnabled val="1"/>
        </dgm:presLayoutVars>
      </dgm:prSet>
      <dgm:spPr/>
      <dgm:t>
        <a:bodyPr/>
        <a:lstStyle/>
        <a:p>
          <a:endParaRPr lang="zh-TW" altLang="en-US"/>
        </a:p>
      </dgm:t>
    </dgm:pt>
    <dgm:pt modelId="{F8EFCA64-FDEA-4C6B-817D-98FC61211036}" type="pres">
      <dgm:prSet presAssocID="{CC257B45-06AC-433E-89E6-81D3DE7BBDDA}" presName="Triangle" presStyleLbl="alignNode1" presStyleIdx="1" presStyleCnt="5"/>
      <dgm:spPr>
        <a:solidFill>
          <a:srgbClr val="FFC000"/>
        </a:solidFill>
      </dgm:spPr>
    </dgm:pt>
    <dgm:pt modelId="{8BD8EF68-8EA5-4C7F-9CAF-5E32C69647BB}" type="pres">
      <dgm:prSet presAssocID="{1507EB96-A74B-4CDC-AB54-5E901BC71D8F}" presName="sibTrans" presStyleCnt="0"/>
      <dgm:spPr/>
    </dgm:pt>
    <dgm:pt modelId="{D4C3C924-023A-42EF-8143-D5B3B3794327}" type="pres">
      <dgm:prSet presAssocID="{1507EB96-A74B-4CDC-AB54-5E901BC71D8F}" presName="space" presStyleCnt="0"/>
      <dgm:spPr/>
    </dgm:pt>
    <dgm:pt modelId="{E49B02B4-F172-48ED-8009-2BD7B5AF1CE3}" type="pres">
      <dgm:prSet presAssocID="{F30870B3-8F05-4982-A621-552AF2A67354}" presName="composite" presStyleCnt="0"/>
      <dgm:spPr/>
    </dgm:pt>
    <dgm:pt modelId="{BB3B71A4-102E-450F-A6E8-9FCCA1A9656D}" type="pres">
      <dgm:prSet presAssocID="{F30870B3-8F05-4982-A621-552AF2A67354}" presName="LShape" presStyleLbl="alignNode1" presStyleIdx="2" presStyleCnt="5"/>
      <dgm:spPr>
        <a:solidFill>
          <a:schemeClr val="tx2">
            <a:lumMod val="60000"/>
            <a:lumOff val="40000"/>
          </a:schemeClr>
        </a:solidFill>
        <a:ln>
          <a:solidFill>
            <a:schemeClr val="tx2">
              <a:lumMod val="75000"/>
            </a:schemeClr>
          </a:solidFill>
        </a:ln>
      </dgm:spPr>
    </dgm:pt>
    <dgm:pt modelId="{40B94308-4562-467D-9BCB-AD2BE9C483F6}" type="pres">
      <dgm:prSet presAssocID="{F30870B3-8F05-4982-A621-552AF2A67354}" presName="ParentText" presStyleLbl="revTx" presStyleIdx="1" presStyleCnt="3" custScaleX="123158" custLinFactNeighborX="11897" custLinFactNeighborY="-2183">
        <dgm:presLayoutVars>
          <dgm:chMax val="0"/>
          <dgm:chPref val="0"/>
          <dgm:bulletEnabled val="1"/>
        </dgm:presLayoutVars>
      </dgm:prSet>
      <dgm:spPr/>
      <dgm:t>
        <a:bodyPr/>
        <a:lstStyle/>
        <a:p>
          <a:endParaRPr lang="zh-TW" altLang="en-US"/>
        </a:p>
      </dgm:t>
    </dgm:pt>
    <dgm:pt modelId="{D70F0A22-E0D8-47F0-B8DF-EBD5CFBF81D6}" type="pres">
      <dgm:prSet presAssocID="{F30870B3-8F05-4982-A621-552AF2A67354}" presName="Triangle" presStyleLbl="alignNode1" presStyleIdx="3" presStyleCnt="5"/>
      <dgm:spPr>
        <a:solidFill>
          <a:schemeClr val="tx2">
            <a:lumMod val="60000"/>
            <a:lumOff val="40000"/>
          </a:schemeClr>
        </a:solidFill>
        <a:ln>
          <a:solidFill>
            <a:schemeClr val="tx2">
              <a:lumMod val="75000"/>
            </a:schemeClr>
          </a:solidFill>
        </a:ln>
      </dgm:spPr>
    </dgm:pt>
    <dgm:pt modelId="{48030F9E-CD70-4FBA-8A47-68A97BB043B1}" type="pres">
      <dgm:prSet presAssocID="{9385CF3A-7E6E-4E57-933A-F2F880802C14}" presName="sibTrans" presStyleCnt="0"/>
      <dgm:spPr/>
    </dgm:pt>
    <dgm:pt modelId="{40A64B04-501F-4378-BEC7-0A7869F0FD3E}" type="pres">
      <dgm:prSet presAssocID="{9385CF3A-7E6E-4E57-933A-F2F880802C14}" presName="space" presStyleCnt="0"/>
      <dgm:spPr/>
    </dgm:pt>
    <dgm:pt modelId="{7204728C-B602-494C-8A62-C0C88E9BA268}" type="pres">
      <dgm:prSet presAssocID="{8EE9D074-8E39-4B13-AE93-C9F539B4130B}" presName="composite" presStyleCnt="0"/>
      <dgm:spPr/>
    </dgm:pt>
    <dgm:pt modelId="{1DFDDD34-382D-4C39-AE52-DF4AAE6E5DB3}" type="pres">
      <dgm:prSet presAssocID="{8EE9D074-8E39-4B13-AE93-C9F539B4130B}" presName="LShape" presStyleLbl="alignNode1" presStyleIdx="4" presStyleCnt="5"/>
      <dgm:spPr>
        <a:solidFill>
          <a:srgbClr val="00B0F0"/>
        </a:solidFill>
        <a:ln>
          <a:solidFill>
            <a:srgbClr val="002060"/>
          </a:solidFill>
        </a:ln>
      </dgm:spPr>
    </dgm:pt>
    <dgm:pt modelId="{D0057E30-9265-42E5-8F21-81BD2DDAE441}" type="pres">
      <dgm:prSet presAssocID="{8EE9D074-8E39-4B13-AE93-C9F539B4130B}" presName="ParentText" presStyleLbl="revTx" presStyleIdx="2" presStyleCnt="3" custScaleX="113692">
        <dgm:presLayoutVars>
          <dgm:chMax val="0"/>
          <dgm:chPref val="0"/>
          <dgm:bulletEnabled val="1"/>
        </dgm:presLayoutVars>
      </dgm:prSet>
      <dgm:spPr/>
      <dgm:t>
        <a:bodyPr/>
        <a:lstStyle/>
        <a:p>
          <a:endParaRPr lang="zh-TW" altLang="en-US"/>
        </a:p>
      </dgm:t>
    </dgm:pt>
  </dgm:ptLst>
  <dgm:cxnLst>
    <dgm:cxn modelId="{D1AB6E85-A1C5-4AE2-9D3D-BA6199721D20}" type="presOf" srcId="{51D86F61-9FF6-486C-BD63-5ABB7D2A54AC}" destId="{F8D03276-EECD-44B5-A9A5-EE2D9744AD6D}" srcOrd="0" destOrd="0" presId="urn:microsoft.com/office/officeart/2009/3/layout/StepUpProcess"/>
    <dgm:cxn modelId="{7DD7D7C3-CB35-4A2A-81D2-4FFF62F89841}" type="presOf" srcId="{CC257B45-06AC-433E-89E6-81D3DE7BBDDA}" destId="{6E316857-8DC0-4970-AF20-58AC8A5F799A}" srcOrd="0" destOrd="0" presId="urn:microsoft.com/office/officeart/2009/3/layout/StepUpProcess"/>
    <dgm:cxn modelId="{8D574A6C-44EC-4EA3-A5AE-631F6E0B9BAD}" type="presOf" srcId="{F30870B3-8F05-4982-A621-552AF2A67354}" destId="{40B94308-4562-467D-9BCB-AD2BE9C483F6}" srcOrd="0" destOrd="0" presId="urn:microsoft.com/office/officeart/2009/3/layout/StepUpProcess"/>
    <dgm:cxn modelId="{D838A8AF-E523-4993-A37C-ADCF4928BCEC}" type="presOf" srcId="{8EE9D074-8E39-4B13-AE93-C9F539B4130B}" destId="{D0057E30-9265-42E5-8F21-81BD2DDAE441}" srcOrd="0" destOrd="0" presId="urn:microsoft.com/office/officeart/2009/3/layout/StepUpProcess"/>
    <dgm:cxn modelId="{230B068A-1CCF-485A-A49C-D1B129960D1F}" srcId="{51D86F61-9FF6-486C-BD63-5ABB7D2A54AC}" destId="{CC257B45-06AC-433E-89E6-81D3DE7BBDDA}" srcOrd="0" destOrd="0" parTransId="{A7B50DCF-96D3-463F-AC17-320FD418F9A7}" sibTransId="{1507EB96-A74B-4CDC-AB54-5E901BC71D8F}"/>
    <dgm:cxn modelId="{B5E231BC-1D8E-4954-A699-18C8D44C5788}" srcId="{51D86F61-9FF6-486C-BD63-5ABB7D2A54AC}" destId="{F30870B3-8F05-4982-A621-552AF2A67354}" srcOrd="1" destOrd="0" parTransId="{30FB6482-CEB6-4C98-82EF-990BCD34D933}" sibTransId="{9385CF3A-7E6E-4E57-933A-F2F880802C14}"/>
    <dgm:cxn modelId="{1309597B-EB56-4E3C-A44A-9D066194F667}" srcId="{51D86F61-9FF6-486C-BD63-5ABB7D2A54AC}" destId="{8EE9D074-8E39-4B13-AE93-C9F539B4130B}" srcOrd="2" destOrd="0" parTransId="{36B46C91-AB89-42B9-9682-83FC844A7C5E}" sibTransId="{F7EA1953-CB2B-4422-802E-D2E9A006F841}"/>
    <dgm:cxn modelId="{E82E375C-BE4A-4105-A11F-406BB174D03A}" type="presParOf" srcId="{F8D03276-EECD-44B5-A9A5-EE2D9744AD6D}" destId="{2250EE25-D2ED-4108-A5C7-F9F2F73697F5}" srcOrd="0" destOrd="0" presId="urn:microsoft.com/office/officeart/2009/3/layout/StepUpProcess"/>
    <dgm:cxn modelId="{B65D8B7B-0691-49DE-8E55-B253F4917302}" type="presParOf" srcId="{2250EE25-D2ED-4108-A5C7-F9F2F73697F5}" destId="{4122FBF9-DDD8-411A-839D-4D81C7798FEC}" srcOrd="0" destOrd="0" presId="urn:microsoft.com/office/officeart/2009/3/layout/StepUpProcess"/>
    <dgm:cxn modelId="{2D4392A5-8D28-470B-A5A6-DCC2FFD564DB}" type="presParOf" srcId="{2250EE25-D2ED-4108-A5C7-F9F2F73697F5}" destId="{6E316857-8DC0-4970-AF20-58AC8A5F799A}" srcOrd="1" destOrd="0" presId="urn:microsoft.com/office/officeart/2009/3/layout/StepUpProcess"/>
    <dgm:cxn modelId="{7B515643-E7B7-40DC-ABE5-3853BE888C58}" type="presParOf" srcId="{2250EE25-D2ED-4108-A5C7-F9F2F73697F5}" destId="{F8EFCA64-FDEA-4C6B-817D-98FC61211036}" srcOrd="2" destOrd="0" presId="urn:microsoft.com/office/officeart/2009/3/layout/StepUpProcess"/>
    <dgm:cxn modelId="{BBA5D346-4689-4B70-9CC2-DDDB9A652C96}" type="presParOf" srcId="{F8D03276-EECD-44B5-A9A5-EE2D9744AD6D}" destId="{8BD8EF68-8EA5-4C7F-9CAF-5E32C69647BB}" srcOrd="1" destOrd="0" presId="urn:microsoft.com/office/officeart/2009/3/layout/StepUpProcess"/>
    <dgm:cxn modelId="{B75AC520-236D-45F0-B0C6-098736A2AB8D}" type="presParOf" srcId="{8BD8EF68-8EA5-4C7F-9CAF-5E32C69647BB}" destId="{D4C3C924-023A-42EF-8143-D5B3B3794327}" srcOrd="0" destOrd="0" presId="urn:microsoft.com/office/officeart/2009/3/layout/StepUpProcess"/>
    <dgm:cxn modelId="{74318FA1-1CB7-4167-9E70-7F923D121EFE}" type="presParOf" srcId="{F8D03276-EECD-44B5-A9A5-EE2D9744AD6D}" destId="{E49B02B4-F172-48ED-8009-2BD7B5AF1CE3}" srcOrd="2" destOrd="0" presId="urn:microsoft.com/office/officeart/2009/3/layout/StepUpProcess"/>
    <dgm:cxn modelId="{5EB36A3B-0DF9-44D5-94DB-F6DA82A6D6C3}" type="presParOf" srcId="{E49B02B4-F172-48ED-8009-2BD7B5AF1CE3}" destId="{BB3B71A4-102E-450F-A6E8-9FCCA1A9656D}" srcOrd="0" destOrd="0" presId="urn:microsoft.com/office/officeart/2009/3/layout/StepUpProcess"/>
    <dgm:cxn modelId="{1496E1CE-4754-4C55-87F9-6309947B3F64}" type="presParOf" srcId="{E49B02B4-F172-48ED-8009-2BD7B5AF1CE3}" destId="{40B94308-4562-467D-9BCB-AD2BE9C483F6}" srcOrd="1" destOrd="0" presId="urn:microsoft.com/office/officeart/2009/3/layout/StepUpProcess"/>
    <dgm:cxn modelId="{690E4B60-4B92-4BB0-9602-2B753E26409D}" type="presParOf" srcId="{E49B02B4-F172-48ED-8009-2BD7B5AF1CE3}" destId="{D70F0A22-E0D8-47F0-B8DF-EBD5CFBF81D6}" srcOrd="2" destOrd="0" presId="urn:microsoft.com/office/officeart/2009/3/layout/StepUpProcess"/>
    <dgm:cxn modelId="{6BB6EA56-4ADA-40A4-A217-8E2F152307BD}" type="presParOf" srcId="{F8D03276-EECD-44B5-A9A5-EE2D9744AD6D}" destId="{48030F9E-CD70-4FBA-8A47-68A97BB043B1}" srcOrd="3" destOrd="0" presId="urn:microsoft.com/office/officeart/2009/3/layout/StepUpProcess"/>
    <dgm:cxn modelId="{9858BD47-E062-47B3-BDBF-3C23B2692B7C}" type="presParOf" srcId="{48030F9E-CD70-4FBA-8A47-68A97BB043B1}" destId="{40A64B04-501F-4378-BEC7-0A7869F0FD3E}" srcOrd="0" destOrd="0" presId="urn:microsoft.com/office/officeart/2009/3/layout/StepUpProcess"/>
    <dgm:cxn modelId="{096DA017-8B18-454A-B2B8-1F0D4E65CA60}" type="presParOf" srcId="{F8D03276-EECD-44B5-A9A5-EE2D9744AD6D}" destId="{7204728C-B602-494C-8A62-C0C88E9BA268}" srcOrd="4" destOrd="0" presId="urn:microsoft.com/office/officeart/2009/3/layout/StepUpProcess"/>
    <dgm:cxn modelId="{A0B98689-73A5-4C6F-93C0-F383DEA7A084}" type="presParOf" srcId="{7204728C-B602-494C-8A62-C0C88E9BA268}" destId="{1DFDDD34-382D-4C39-AE52-DF4AAE6E5DB3}" srcOrd="0" destOrd="0" presId="urn:microsoft.com/office/officeart/2009/3/layout/StepUpProcess"/>
    <dgm:cxn modelId="{AF145D44-AD88-4395-AA55-B6473BF1BF8A}" type="presParOf" srcId="{7204728C-B602-494C-8A62-C0C88E9BA268}" destId="{D0057E30-9265-42E5-8F21-81BD2DDAE44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782CA-ED97-48EE-95FB-05A31B315E1D}">
      <dsp:nvSpPr>
        <dsp:cNvPr id="0" name=""/>
        <dsp:cNvSpPr/>
      </dsp:nvSpPr>
      <dsp:spPr>
        <a:xfrm rot="10800000">
          <a:off x="1523015" y="2388"/>
          <a:ext cx="5171614" cy="881561"/>
        </a:xfrm>
        <a:prstGeom prst="homePlate">
          <a:avLst/>
        </a:prstGeom>
        <a:solidFill>
          <a:srgbClr val="99FF99"/>
        </a:solidFill>
        <a:ln w="25400" cap="flat" cmpd="sng" algn="ctr">
          <a:solidFill>
            <a:schemeClr val="dk1">
              <a:shade val="8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8744" tIns="118110" rIns="220472" bIns="118110" numCol="1" spcCol="1270" anchor="ctr" anchorCtr="0">
          <a:noAutofit/>
        </a:bodyPr>
        <a:lstStyle/>
        <a:p>
          <a:pPr lvl="0" algn="ctr" defTabSz="1377950">
            <a:lnSpc>
              <a:spcPct val="90000"/>
            </a:lnSpc>
            <a:spcBef>
              <a:spcPct val="0"/>
            </a:spcBef>
            <a:spcAft>
              <a:spcPct val="35000"/>
            </a:spcAft>
          </a:pPr>
          <a:r>
            <a:rPr lang="zh-TW" altLang="en-US" sz="3100" b="1" kern="1200" dirty="0" smtClean="0">
              <a:effectLst>
                <a:outerShdw blurRad="38100" dist="38100" dir="2700000" algn="tl">
                  <a:srgbClr val="000000">
                    <a:alpha val="43137"/>
                  </a:srgbClr>
                </a:outerShdw>
              </a:effectLst>
            </a:rPr>
            <a:t>環境教育終身學習護照</a:t>
          </a:r>
          <a:endParaRPr lang="zh-TW" altLang="en-US" sz="3100" b="1" kern="1200" dirty="0">
            <a:effectLst>
              <a:outerShdw blurRad="38100" dist="38100" dir="2700000" algn="tl">
                <a:srgbClr val="000000">
                  <a:alpha val="43137"/>
                </a:srgbClr>
              </a:outerShdw>
            </a:effectLst>
          </a:endParaRPr>
        </a:p>
      </dsp:txBody>
      <dsp:txXfrm rot="10800000">
        <a:off x="1743405" y="2388"/>
        <a:ext cx="4951224" cy="881561"/>
      </dsp:txXfrm>
    </dsp:sp>
    <dsp:sp modelId="{B6643A67-C4C8-433C-8A39-95D1B93D9187}">
      <dsp:nvSpPr>
        <dsp:cNvPr id="0" name=""/>
        <dsp:cNvSpPr/>
      </dsp:nvSpPr>
      <dsp:spPr>
        <a:xfrm>
          <a:off x="1082234" y="2388"/>
          <a:ext cx="881561" cy="881561"/>
        </a:xfrm>
        <a:prstGeom prst="ellipse">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930D5-C0A6-4E84-AE12-0CE109F99E67}">
      <dsp:nvSpPr>
        <dsp:cNvPr id="0" name=""/>
        <dsp:cNvSpPr/>
      </dsp:nvSpPr>
      <dsp:spPr>
        <a:xfrm rot="10800000">
          <a:off x="1523015" y="1147102"/>
          <a:ext cx="5171614" cy="881561"/>
        </a:xfrm>
        <a:prstGeom prst="homePlate">
          <a:avLst/>
        </a:prstGeom>
        <a:solidFill>
          <a:srgbClr val="99FFCC"/>
        </a:solidFill>
        <a:ln w="25400" cap="flat" cmpd="sng" algn="ctr">
          <a:solidFill>
            <a:schemeClr val="dk1">
              <a:shade val="8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8744" tIns="118110" rIns="220472" bIns="118110" numCol="1" spcCol="1270" anchor="ctr" anchorCtr="0">
          <a:noAutofit/>
        </a:bodyPr>
        <a:lstStyle/>
        <a:p>
          <a:pPr lvl="0" algn="ctr" defTabSz="1377950">
            <a:lnSpc>
              <a:spcPct val="90000"/>
            </a:lnSpc>
            <a:spcBef>
              <a:spcPct val="0"/>
            </a:spcBef>
            <a:spcAft>
              <a:spcPct val="35000"/>
            </a:spcAft>
          </a:pPr>
          <a:r>
            <a:rPr lang="zh-TW" altLang="en-US" sz="3100" b="1" kern="1200" dirty="0" smtClean="0">
              <a:effectLst>
                <a:outerShdw blurRad="38100" dist="38100" dir="2700000" algn="tl">
                  <a:srgbClr val="000000">
                    <a:alpha val="43137"/>
                  </a:srgbClr>
                </a:outerShdw>
              </a:effectLst>
            </a:rPr>
            <a:t>花蓮縣環保局獎勵辦法</a:t>
          </a:r>
          <a:endParaRPr lang="zh-TW" altLang="en-US" sz="3100" b="1" kern="1200" dirty="0">
            <a:effectLst>
              <a:outerShdw blurRad="38100" dist="38100" dir="2700000" algn="tl">
                <a:srgbClr val="000000">
                  <a:alpha val="43137"/>
                </a:srgbClr>
              </a:outerShdw>
            </a:effectLst>
          </a:endParaRPr>
        </a:p>
      </dsp:txBody>
      <dsp:txXfrm rot="10800000">
        <a:off x="1743405" y="1147102"/>
        <a:ext cx="4951224" cy="881561"/>
      </dsp:txXfrm>
    </dsp:sp>
    <dsp:sp modelId="{69FB5A46-EAF7-4762-9A00-81D9126D0933}">
      <dsp:nvSpPr>
        <dsp:cNvPr id="0" name=""/>
        <dsp:cNvSpPr/>
      </dsp:nvSpPr>
      <dsp:spPr>
        <a:xfrm>
          <a:off x="1082234" y="1147102"/>
          <a:ext cx="881561" cy="881561"/>
        </a:xfrm>
        <a:prstGeom prst="ellipse">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01263-938E-40E0-98F1-1FE9E2A53AB3}">
      <dsp:nvSpPr>
        <dsp:cNvPr id="0" name=""/>
        <dsp:cNvSpPr/>
      </dsp:nvSpPr>
      <dsp:spPr>
        <a:xfrm rot="10800000">
          <a:off x="1523015" y="2291816"/>
          <a:ext cx="5171614" cy="881561"/>
        </a:xfrm>
        <a:prstGeom prst="homePlate">
          <a:avLst/>
        </a:prstGeom>
        <a:solidFill>
          <a:srgbClr val="9999FF"/>
        </a:solidFill>
        <a:ln w="25400" cap="flat" cmpd="sng" algn="ctr">
          <a:solidFill>
            <a:schemeClr val="dk1">
              <a:shade val="8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8744" tIns="118110" rIns="220472" bIns="118110" numCol="1" spcCol="1270" anchor="ctr" anchorCtr="0">
          <a:noAutofit/>
        </a:bodyPr>
        <a:lstStyle/>
        <a:p>
          <a:pPr lvl="0" algn="ctr" defTabSz="1377950">
            <a:lnSpc>
              <a:spcPct val="90000"/>
            </a:lnSpc>
            <a:spcBef>
              <a:spcPct val="0"/>
            </a:spcBef>
            <a:spcAft>
              <a:spcPct val="35000"/>
            </a:spcAft>
          </a:pPr>
          <a:r>
            <a:rPr lang="zh-TW" altLang="en-US" sz="3100" b="1" kern="1200" dirty="0" smtClean="0">
              <a:effectLst>
                <a:outerShdw blurRad="38100" dist="38100" dir="2700000" algn="tl">
                  <a:srgbClr val="000000">
                    <a:alpha val="43137"/>
                  </a:srgbClr>
                </a:outerShdw>
              </a:effectLst>
            </a:rPr>
            <a:t>申辦方式</a:t>
          </a:r>
          <a:endParaRPr lang="zh-TW" altLang="en-US" sz="3100" b="1" kern="1200" dirty="0">
            <a:effectLst>
              <a:outerShdw blurRad="38100" dist="38100" dir="2700000" algn="tl">
                <a:srgbClr val="000000">
                  <a:alpha val="43137"/>
                </a:srgbClr>
              </a:outerShdw>
            </a:effectLst>
          </a:endParaRPr>
        </a:p>
      </dsp:txBody>
      <dsp:txXfrm rot="10800000">
        <a:off x="1743405" y="2291816"/>
        <a:ext cx="4951224" cy="881561"/>
      </dsp:txXfrm>
    </dsp:sp>
    <dsp:sp modelId="{B02F8325-7CD2-4835-B044-BACAC1A4771C}">
      <dsp:nvSpPr>
        <dsp:cNvPr id="0" name=""/>
        <dsp:cNvSpPr/>
      </dsp:nvSpPr>
      <dsp:spPr>
        <a:xfrm>
          <a:off x="1082234" y="2291816"/>
          <a:ext cx="881561" cy="881561"/>
        </a:xfrm>
        <a:prstGeom prst="ellipse">
          <a:avLst/>
        </a:prstGeom>
        <a:blipFill rotWithShape="1">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4B896C-12F8-469C-9362-A384EC9E9AD3}">
      <dsp:nvSpPr>
        <dsp:cNvPr id="0" name=""/>
        <dsp:cNvSpPr/>
      </dsp:nvSpPr>
      <dsp:spPr>
        <a:xfrm rot="10800000">
          <a:off x="1523015" y="3436530"/>
          <a:ext cx="5171614" cy="881561"/>
        </a:xfrm>
        <a:prstGeom prst="homePlate">
          <a:avLst/>
        </a:prstGeom>
        <a:solidFill>
          <a:srgbClr val="FF99CC"/>
        </a:solidFill>
        <a:ln w="25400" cap="flat" cmpd="sng" algn="ctr">
          <a:solidFill>
            <a:schemeClr val="dk1">
              <a:shade val="8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8744" tIns="118110" rIns="220472" bIns="118110" numCol="1" spcCol="1270" anchor="ctr" anchorCtr="0">
          <a:noAutofit/>
        </a:bodyPr>
        <a:lstStyle/>
        <a:p>
          <a:pPr lvl="0" algn="ctr" defTabSz="1377950">
            <a:lnSpc>
              <a:spcPct val="90000"/>
            </a:lnSpc>
            <a:spcBef>
              <a:spcPct val="0"/>
            </a:spcBef>
            <a:spcAft>
              <a:spcPct val="35000"/>
            </a:spcAft>
          </a:pPr>
          <a:r>
            <a:rPr lang="zh-TW" altLang="en-US" sz="3100" b="1" kern="1200" dirty="0" smtClean="0">
              <a:effectLst>
                <a:outerShdw blurRad="38100" dist="38100" dir="2700000" algn="tl">
                  <a:srgbClr val="000000">
                    <a:alpha val="43137"/>
                  </a:srgbClr>
                </a:outerShdw>
              </a:effectLst>
            </a:rPr>
            <a:t>協助服務</a:t>
          </a:r>
          <a:endParaRPr lang="zh-TW" altLang="en-US" sz="3100" b="1" kern="1200" dirty="0">
            <a:effectLst>
              <a:outerShdw blurRad="38100" dist="38100" dir="2700000" algn="tl">
                <a:srgbClr val="000000">
                  <a:alpha val="43137"/>
                </a:srgbClr>
              </a:outerShdw>
            </a:effectLst>
          </a:endParaRPr>
        </a:p>
      </dsp:txBody>
      <dsp:txXfrm rot="10800000">
        <a:off x="1743405" y="3436530"/>
        <a:ext cx="4951224" cy="881561"/>
      </dsp:txXfrm>
    </dsp:sp>
    <dsp:sp modelId="{734168F4-42AB-42F0-B2B2-EE27CA9E7435}">
      <dsp:nvSpPr>
        <dsp:cNvPr id="0" name=""/>
        <dsp:cNvSpPr/>
      </dsp:nvSpPr>
      <dsp:spPr>
        <a:xfrm>
          <a:off x="1082234" y="3436530"/>
          <a:ext cx="881561" cy="881561"/>
        </a:xfrm>
        <a:prstGeom prst="ellipse">
          <a:avLst/>
        </a:prstGeom>
        <a:blipFill rotWithShape="1">
          <a:blip xmlns:r="http://schemas.openxmlformats.org/officeDocument/2006/relationships" r:embed="rId4"/>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19333-2601-45C0-A5D3-BFF2831B8E48}">
      <dsp:nvSpPr>
        <dsp:cNvPr id="0" name=""/>
        <dsp:cNvSpPr/>
      </dsp:nvSpPr>
      <dsp:spPr>
        <a:xfrm>
          <a:off x="1837336" y="669370"/>
          <a:ext cx="4469258" cy="4469258"/>
        </a:xfrm>
        <a:prstGeom prst="blockArc">
          <a:avLst>
            <a:gd name="adj1" fmla="val 11880000"/>
            <a:gd name="adj2" fmla="val 16200000"/>
            <a:gd name="adj3" fmla="val 4636"/>
          </a:avLst>
        </a:prstGeom>
        <a:solidFill>
          <a:srgbClr val="4BACC6">
            <a:hueOff val="-9933876"/>
            <a:satOff val="39811"/>
            <a:lumOff val="8628"/>
            <a:alphaOff val="0"/>
          </a:srgb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sp>
    <dsp:sp modelId="{18EC85A2-6EA8-4163-A346-A52F8A442E99}">
      <dsp:nvSpPr>
        <dsp:cNvPr id="0" name=""/>
        <dsp:cNvSpPr/>
      </dsp:nvSpPr>
      <dsp:spPr>
        <a:xfrm>
          <a:off x="1837336" y="669370"/>
          <a:ext cx="4469258" cy="4469258"/>
        </a:xfrm>
        <a:prstGeom prst="blockArc">
          <a:avLst>
            <a:gd name="adj1" fmla="val 7560000"/>
            <a:gd name="adj2" fmla="val 11880000"/>
            <a:gd name="adj3" fmla="val 4636"/>
          </a:avLst>
        </a:prstGeom>
        <a:solidFill>
          <a:srgbClr val="4BACC6">
            <a:hueOff val="-7450407"/>
            <a:satOff val="29858"/>
            <a:lumOff val="6471"/>
            <a:alphaOff val="0"/>
          </a:srgb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sp>
    <dsp:sp modelId="{4C379B44-9926-4274-A81B-1A8551937C49}">
      <dsp:nvSpPr>
        <dsp:cNvPr id="0" name=""/>
        <dsp:cNvSpPr/>
      </dsp:nvSpPr>
      <dsp:spPr>
        <a:xfrm>
          <a:off x="1837336" y="669370"/>
          <a:ext cx="4469258" cy="4469258"/>
        </a:xfrm>
        <a:prstGeom prst="blockArc">
          <a:avLst>
            <a:gd name="adj1" fmla="val 3240000"/>
            <a:gd name="adj2" fmla="val 7560000"/>
            <a:gd name="adj3" fmla="val 4636"/>
          </a:avLst>
        </a:prstGeom>
        <a:solidFill>
          <a:srgbClr val="4BACC6">
            <a:hueOff val="-4966938"/>
            <a:satOff val="19906"/>
            <a:lumOff val="4314"/>
            <a:alphaOff val="0"/>
          </a:srgb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sp>
    <dsp:sp modelId="{978B5970-A40A-4FAD-9B00-1C561D84E7F7}">
      <dsp:nvSpPr>
        <dsp:cNvPr id="0" name=""/>
        <dsp:cNvSpPr/>
      </dsp:nvSpPr>
      <dsp:spPr>
        <a:xfrm>
          <a:off x="1837336" y="669370"/>
          <a:ext cx="4469258" cy="4469258"/>
        </a:xfrm>
        <a:prstGeom prst="blockArc">
          <a:avLst>
            <a:gd name="adj1" fmla="val 20520000"/>
            <a:gd name="adj2" fmla="val 3240000"/>
            <a:gd name="adj3" fmla="val 4636"/>
          </a:avLst>
        </a:prstGeom>
        <a:solidFill>
          <a:srgbClr val="4BACC6">
            <a:hueOff val="-2483469"/>
            <a:satOff val="9953"/>
            <a:lumOff val="2157"/>
            <a:alphaOff val="0"/>
          </a:srgb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sp>
    <dsp:sp modelId="{A4A977B9-7624-48CF-B61E-1083C040B6C0}">
      <dsp:nvSpPr>
        <dsp:cNvPr id="0" name=""/>
        <dsp:cNvSpPr/>
      </dsp:nvSpPr>
      <dsp:spPr>
        <a:xfrm>
          <a:off x="1837336" y="669370"/>
          <a:ext cx="4469258" cy="4469258"/>
        </a:xfrm>
        <a:prstGeom prst="blockArc">
          <a:avLst>
            <a:gd name="adj1" fmla="val 16200000"/>
            <a:gd name="adj2" fmla="val 20520000"/>
            <a:gd name="adj3" fmla="val 4636"/>
          </a:avLst>
        </a:prstGeom>
        <a:solidFill>
          <a:srgbClr val="4BACC6">
            <a:hueOff val="0"/>
            <a:satOff val="0"/>
            <a:lumOff val="0"/>
            <a:alphaOff val="0"/>
          </a:srgb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sp>
    <dsp:sp modelId="{E92D14AA-2D99-41BC-8C46-006BFC4BD771}">
      <dsp:nvSpPr>
        <dsp:cNvPr id="0" name=""/>
        <dsp:cNvSpPr/>
      </dsp:nvSpPr>
      <dsp:spPr>
        <a:xfrm>
          <a:off x="3044033" y="1876066"/>
          <a:ext cx="2055865" cy="2055865"/>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smtClean="0">
              <a:solidFill>
                <a:schemeClr val="tx1"/>
              </a:solidFill>
              <a:latin typeface="微軟正黑體" pitchFamily="34" charset="-120"/>
              <a:ea typeface="微軟正黑體" pitchFamily="34" charset="-120"/>
              <a:cs typeface="+mn-cs"/>
            </a:rPr>
            <a:t>推廣</a:t>
          </a:r>
          <a:endParaRPr lang="en-US" altLang="zh-TW" sz="2800" b="1" kern="1200" smtClean="0">
            <a:solidFill>
              <a:schemeClr val="tx1"/>
            </a:solidFill>
            <a:latin typeface="微軟正黑體" pitchFamily="34" charset="-120"/>
            <a:ea typeface="微軟正黑體" pitchFamily="34" charset="-120"/>
            <a:cs typeface="+mn-cs"/>
          </a:endParaRPr>
        </a:p>
        <a:p>
          <a:pPr lvl="0" algn="ctr" defTabSz="1244600">
            <a:lnSpc>
              <a:spcPct val="90000"/>
            </a:lnSpc>
            <a:spcBef>
              <a:spcPct val="0"/>
            </a:spcBef>
            <a:spcAft>
              <a:spcPct val="35000"/>
            </a:spcAft>
          </a:pPr>
          <a:r>
            <a:rPr lang="zh-TW" altLang="en-US" sz="2800" b="1" kern="1200" smtClean="0">
              <a:solidFill>
                <a:schemeClr val="tx1"/>
              </a:solidFill>
              <a:latin typeface="微軟正黑體" pitchFamily="34" charset="-120"/>
              <a:ea typeface="微軟正黑體" pitchFamily="34" charset="-120"/>
              <a:cs typeface="+mn-cs"/>
            </a:rPr>
            <a:t>對象</a:t>
          </a:r>
          <a:endParaRPr lang="zh-TW" altLang="en-US" sz="2800" b="1" kern="1200" dirty="0">
            <a:solidFill>
              <a:schemeClr val="tx1"/>
            </a:solidFill>
            <a:latin typeface="微軟正黑體" pitchFamily="34" charset="-120"/>
            <a:ea typeface="微軟正黑體" pitchFamily="34" charset="-120"/>
            <a:cs typeface="+mn-cs"/>
          </a:endParaRPr>
        </a:p>
      </dsp:txBody>
      <dsp:txXfrm>
        <a:off x="3345107" y="2177140"/>
        <a:ext cx="1453717" cy="1453717"/>
      </dsp:txXfrm>
    </dsp:sp>
    <dsp:sp modelId="{AEB83BB0-47C8-4BC1-AA6F-18A0934F52EF}">
      <dsp:nvSpPr>
        <dsp:cNvPr id="0" name=""/>
        <dsp:cNvSpPr/>
      </dsp:nvSpPr>
      <dsp:spPr>
        <a:xfrm>
          <a:off x="3352413" y="1625"/>
          <a:ext cx="1439105" cy="1439105"/>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smtClean="0">
              <a:solidFill>
                <a:schemeClr val="tx1"/>
              </a:solidFill>
              <a:latin typeface="微軟正黑體" pitchFamily="34" charset="-120"/>
              <a:ea typeface="微軟正黑體" pitchFamily="34" charset="-120"/>
              <a:cs typeface="+mn-cs"/>
            </a:rPr>
            <a:t>環境教育法第</a:t>
          </a:r>
          <a:r>
            <a:rPr lang="en-US" altLang="zh-TW" sz="1600" b="1" kern="1200" smtClean="0">
              <a:solidFill>
                <a:schemeClr val="tx1"/>
              </a:solidFill>
              <a:latin typeface="微軟正黑體" pitchFamily="34" charset="-120"/>
              <a:ea typeface="微軟正黑體" pitchFamily="34" charset="-120"/>
              <a:cs typeface="+mn-cs"/>
            </a:rPr>
            <a:t>19</a:t>
          </a:r>
          <a:r>
            <a:rPr lang="zh-TW" altLang="en-US" sz="1600" b="1" kern="1200" smtClean="0">
              <a:solidFill>
                <a:schemeClr val="tx1"/>
              </a:solidFill>
              <a:latin typeface="微軟正黑體" pitchFamily="34" charset="-120"/>
              <a:ea typeface="微軟正黑體" pitchFamily="34" charset="-120"/>
              <a:cs typeface="+mn-cs"/>
            </a:rPr>
            <a:t>條規範對象</a:t>
          </a:r>
          <a:endParaRPr lang="zh-TW" altLang="en-US" sz="1600" b="1" kern="1200" dirty="0">
            <a:solidFill>
              <a:schemeClr val="tx1"/>
            </a:solidFill>
            <a:latin typeface="微軟正黑體" pitchFamily="34" charset="-120"/>
            <a:ea typeface="微軟正黑體" pitchFamily="34" charset="-120"/>
            <a:cs typeface="+mn-cs"/>
          </a:endParaRPr>
        </a:p>
      </dsp:txBody>
      <dsp:txXfrm>
        <a:off x="3563165" y="212377"/>
        <a:ext cx="1017601" cy="1017601"/>
      </dsp:txXfrm>
    </dsp:sp>
    <dsp:sp modelId="{D95AE786-1A04-48B6-BCEA-2E688B099164}">
      <dsp:nvSpPr>
        <dsp:cNvPr id="0" name=""/>
        <dsp:cNvSpPr/>
      </dsp:nvSpPr>
      <dsp:spPr>
        <a:xfrm>
          <a:off x="5428399" y="1509917"/>
          <a:ext cx="1439105" cy="1439105"/>
        </a:xfrm>
        <a:prstGeom prst="ellipse">
          <a:avLst/>
        </a:prstGeom>
        <a:solidFill>
          <a:srgbClr val="4BACC6">
            <a:hueOff val="-2483469"/>
            <a:satOff val="9953"/>
            <a:lumOff val="2157"/>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smtClean="0">
              <a:solidFill>
                <a:schemeClr val="tx1"/>
              </a:solidFill>
              <a:latin typeface="微軟正黑體" pitchFamily="34" charset="-120"/>
              <a:ea typeface="微軟正黑體" pitchFamily="34" charset="-120"/>
              <a:cs typeface="+mn-cs"/>
            </a:rPr>
            <a:t>環境教育設施場所</a:t>
          </a:r>
          <a:endParaRPr lang="zh-TW" altLang="en-US" sz="2000" b="1" kern="1200" dirty="0">
            <a:solidFill>
              <a:schemeClr val="tx1"/>
            </a:solidFill>
            <a:latin typeface="微軟正黑體" pitchFamily="34" charset="-120"/>
            <a:ea typeface="微軟正黑體" pitchFamily="34" charset="-120"/>
            <a:cs typeface="+mn-cs"/>
          </a:endParaRPr>
        </a:p>
      </dsp:txBody>
      <dsp:txXfrm>
        <a:off x="5639151" y="1720669"/>
        <a:ext cx="1017601" cy="1017601"/>
      </dsp:txXfrm>
    </dsp:sp>
    <dsp:sp modelId="{F11B9371-E293-4523-A743-D78F26D550EB}">
      <dsp:nvSpPr>
        <dsp:cNvPr id="0" name=""/>
        <dsp:cNvSpPr/>
      </dsp:nvSpPr>
      <dsp:spPr>
        <a:xfrm>
          <a:off x="4635443" y="3950386"/>
          <a:ext cx="1439105" cy="1439105"/>
        </a:xfrm>
        <a:prstGeom prst="ellipse">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smtClean="0">
              <a:solidFill>
                <a:schemeClr val="tx1"/>
              </a:solidFill>
              <a:latin typeface="微軟正黑體" pitchFamily="34" charset="-120"/>
              <a:ea typeface="微軟正黑體" pitchFamily="34" charset="-120"/>
              <a:cs typeface="+mn-cs"/>
            </a:rPr>
            <a:t>企業</a:t>
          </a:r>
          <a:endParaRPr lang="en-US" altLang="zh-TW" sz="2000" b="1" kern="1200" smtClean="0">
            <a:solidFill>
              <a:schemeClr val="tx1"/>
            </a:solidFill>
            <a:latin typeface="微軟正黑體" pitchFamily="34" charset="-120"/>
            <a:ea typeface="微軟正黑體" pitchFamily="34" charset="-120"/>
            <a:cs typeface="+mn-cs"/>
          </a:endParaRPr>
        </a:p>
        <a:p>
          <a:pPr lvl="0" algn="ctr" defTabSz="889000">
            <a:lnSpc>
              <a:spcPct val="90000"/>
            </a:lnSpc>
            <a:spcBef>
              <a:spcPct val="0"/>
            </a:spcBef>
            <a:spcAft>
              <a:spcPct val="35000"/>
            </a:spcAft>
          </a:pPr>
          <a:r>
            <a:rPr lang="zh-TW" altLang="en-US" sz="2000" b="1" kern="1200" smtClean="0">
              <a:solidFill>
                <a:schemeClr val="tx1"/>
              </a:solidFill>
              <a:latin typeface="微軟正黑體" pitchFamily="34" charset="-120"/>
              <a:ea typeface="微軟正黑體" pitchFamily="34" charset="-120"/>
              <a:cs typeface="+mn-cs"/>
            </a:rPr>
            <a:t>團體</a:t>
          </a:r>
          <a:endParaRPr lang="zh-TW" altLang="en-US" sz="2000" b="1" kern="1200" dirty="0">
            <a:solidFill>
              <a:schemeClr val="tx1"/>
            </a:solidFill>
            <a:latin typeface="微軟正黑體" pitchFamily="34" charset="-120"/>
            <a:ea typeface="微軟正黑體" pitchFamily="34" charset="-120"/>
            <a:cs typeface="+mn-cs"/>
          </a:endParaRPr>
        </a:p>
      </dsp:txBody>
      <dsp:txXfrm>
        <a:off x="4846195" y="4161138"/>
        <a:ext cx="1017601" cy="1017601"/>
      </dsp:txXfrm>
    </dsp:sp>
    <dsp:sp modelId="{D2F4D180-A124-426C-A480-7203B9F481B4}">
      <dsp:nvSpPr>
        <dsp:cNvPr id="0" name=""/>
        <dsp:cNvSpPr/>
      </dsp:nvSpPr>
      <dsp:spPr>
        <a:xfrm>
          <a:off x="2069382" y="3950386"/>
          <a:ext cx="1439105" cy="1439105"/>
        </a:xfrm>
        <a:prstGeom prst="ellipse">
          <a:avLst/>
        </a:prstGeom>
        <a:solidFill>
          <a:srgbClr val="4BACC6">
            <a:hueOff val="-7450407"/>
            <a:satOff val="29858"/>
            <a:lumOff val="6471"/>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smtClean="0">
              <a:solidFill>
                <a:schemeClr val="tx1"/>
              </a:solidFill>
              <a:latin typeface="微軟正黑體" pitchFamily="34" charset="-120"/>
              <a:ea typeface="微軟正黑體" pitchFamily="34" charset="-120"/>
              <a:cs typeface="+mn-cs"/>
            </a:rPr>
            <a:t>環境教育機構</a:t>
          </a:r>
          <a:endParaRPr lang="zh-TW" altLang="en-US" sz="2000" b="1" kern="1200" dirty="0" smtClean="0">
            <a:solidFill>
              <a:schemeClr val="tx1"/>
            </a:solidFill>
            <a:latin typeface="微軟正黑體" pitchFamily="34" charset="-120"/>
            <a:ea typeface="微軟正黑體" pitchFamily="34" charset="-120"/>
            <a:cs typeface="+mn-cs"/>
          </a:endParaRPr>
        </a:p>
      </dsp:txBody>
      <dsp:txXfrm>
        <a:off x="2280134" y="4161138"/>
        <a:ext cx="1017601" cy="1017601"/>
      </dsp:txXfrm>
    </dsp:sp>
    <dsp:sp modelId="{E7CD95D7-76EA-4C23-B49B-4C95F594A858}">
      <dsp:nvSpPr>
        <dsp:cNvPr id="0" name=""/>
        <dsp:cNvSpPr/>
      </dsp:nvSpPr>
      <dsp:spPr>
        <a:xfrm>
          <a:off x="1276426" y="1509917"/>
          <a:ext cx="1439105" cy="1439105"/>
        </a:xfrm>
        <a:prstGeom prst="ellipse">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smtClean="0">
              <a:solidFill>
                <a:schemeClr val="tx1"/>
              </a:solidFill>
              <a:latin typeface="微軟正黑體" pitchFamily="34" charset="-120"/>
              <a:ea typeface="微軟正黑體" pitchFamily="34" charset="-120"/>
              <a:cs typeface="+mn-cs"/>
            </a:rPr>
            <a:t>全體</a:t>
          </a:r>
          <a:endParaRPr lang="en-US" altLang="zh-TW" sz="2000" b="1" kern="1200" smtClean="0">
            <a:solidFill>
              <a:schemeClr val="tx1"/>
            </a:solidFill>
            <a:latin typeface="微軟正黑體" pitchFamily="34" charset="-120"/>
            <a:ea typeface="微軟正黑體" pitchFamily="34" charset="-120"/>
            <a:cs typeface="+mn-cs"/>
          </a:endParaRPr>
        </a:p>
        <a:p>
          <a:pPr lvl="0" algn="ctr" defTabSz="889000">
            <a:lnSpc>
              <a:spcPct val="90000"/>
            </a:lnSpc>
            <a:spcBef>
              <a:spcPct val="0"/>
            </a:spcBef>
            <a:spcAft>
              <a:spcPct val="35000"/>
            </a:spcAft>
          </a:pPr>
          <a:r>
            <a:rPr lang="zh-TW" altLang="en-US" sz="2000" b="1" kern="1200" smtClean="0">
              <a:solidFill>
                <a:schemeClr val="tx1"/>
              </a:solidFill>
              <a:latin typeface="微軟正黑體" pitchFamily="34" charset="-120"/>
              <a:ea typeface="微軟正黑體" pitchFamily="34" charset="-120"/>
              <a:cs typeface="+mn-cs"/>
            </a:rPr>
            <a:t>國民</a:t>
          </a:r>
          <a:endParaRPr lang="zh-TW" altLang="en-US" sz="2000" b="1" kern="1200" dirty="0">
            <a:solidFill>
              <a:schemeClr val="tx1"/>
            </a:solidFill>
            <a:latin typeface="微軟正黑體" pitchFamily="34" charset="-120"/>
            <a:ea typeface="微軟正黑體" pitchFamily="34" charset="-120"/>
            <a:cs typeface="+mn-cs"/>
          </a:endParaRPr>
        </a:p>
      </dsp:txBody>
      <dsp:txXfrm>
        <a:off x="1487178" y="1720669"/>
        <a:ext cx="1017601" cy="1017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2FBF9-DDD8-411A-839D-4D81C7798FEC}">
      <dsp:nvSpPr>
        <dsp:cNvPr id="0" name=""/>
        <dsp:cNvSpPr/>
      </dsp:nvSpPr>
      <dsp:spPr>
        <a:xfrm rot="5400000">
          <a:off x="468773" y="1076656"/>
          <a:ext cx="1404021" cy="2336260"/>
        </a:xfrm>
        <a:prstGeom prst="corner">
          <a:avLst>
            <a:gd name="adj1" fmla="val 16120"/>
            <a:gd name="adj2" fmla="val 16110"/>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16857-8DC0-4970-AF20-58AC8A5F799A}">
      <dsp:nvSpPr>
        <dsp:cNvPr id="0" name=""/>
        <dsp:cNvSpPr/>
      </dsp:nvSpPr>
      <dsp:spPr>
        <a:xfrm>
          <a:off x="211322" y="1802741"/>
          <a:ext cx="2519320" cy="184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zh-TW" altLang="en-US" sz="3200" kern="1200" dirty="0" smtClean="0"/>
            <a:t>有效護照獎</a:t>
          </a:r>
          <a:endParaRPr lang="zh-TW" altLang="en-US" sz="3200" kern="1200" dirty="0"/>
        </a:p>
      </dsp:txBody>
      <dsp:txXfrm>
        <a:off x="211322" y="1802741"/>
        <a:ext cx="2519320" cy="1848827"/>
      </dsp:txXfrm>
    </dsp:sp>
    <dsp:sp modelId="{F8EFCA64-FDEA-4C6B-817D-98FC61211036}">
      <dsp:nvSpPr>
        <dsp:cNvPr id="0" name=""/>
        <dsp:cNvSpPr/>
      </dsp:nvSpPr>
      <dsp:spPr>
        <a:xfrm>
          <a:off x="1945636" y="904658"/>
          <a:ext cx="397960" cy="397960"/>
        </a:xfrm>
        <a:prstGeom prst="triangle">
          <a:avLst>
            <a:gd name="adj" fmla="val 100000"/>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3B71A4-102E-450F-A6E8-9FCCA1A9656D}">
      <dsp:nvSpPr>
        <dsp:cNvPr id="0" name=""/>
        <dsp:cNvSpPr/>
      </dsp:nvSpPr>
      <dsp:spPr>
        <a:xfrm rot="5400000">
          <a:off x="3268368" y="437723"/>
          <a:ext cx="1404021" cy="2336260"/>
        </a:xfrm>
        <a:prstGeom prst="corner">
          <a:avLst>
            <a:gd name="adj1" fmla="val 16120"/>
            <a:gd name="adj2" fmla="val 16110"/>
          </a:avLst>
        </a:prstGeom>
        <a:solidFill>
          <a:schemeClr val="tx2">
            <a:lumMod val="60000"/>
            <a:lumOff val="4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40B94308-4562-467D-9BCB-AD2BE9C483F6}">
      <dsp:nvSpPr>
        <dsp:cNvPr id="0" name=""/>
        <dsp:cNvSpPr/>
      </dsp:nvSpPr>
      <dsp:spPr>
        <a:xfrm>
          <a:off x="3040709" y="1095401"/>
          <a:ext cx="2597635" cy="184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zh-TW" sz="3200" kern="1200" dirty="0" smtClean="0"/>
            <a:t>最佳推廣獎</a:t>
          </a:r>
          <a:endParaRPr lang="zh-TW" altLang="en-US" sz="3200" kern="1200" dirty="0"/>
        </a:p>
      </dsp:txBody>
      <dsp:txXfrm>
        <a:off x="3040709" y="1095401"/>
        <a:ext cx="2597635" cy="1848827"/>
      </dsp:txXfrm>
    </dsp:sp>
    <dsp:sp modelId="{D70F0A22-E0D8-47F0-B8DF-EBD5CFBF81D6}">
      <dsp:nvSpPr>
        <dsp:cNvPr id="0" name=""/>
        <dsp:cNvSpPr/>
      </dsp:nvSpPr>
      <dsp:spPr>
        <a:xfrm>
          <a:off x="4745231" y="265724"/>
          <a:ext cx="397960" cy="397960"/>
        </a:xfrm>
        <a:prstGeom prst="triangle">
          <a:avLst>
            <a:gd name="adj" fmla="val 100000"/>
          </a:avLst>
        </a:prstGeom>
        <a:solidFill>
          <a:schemeClr val="tx2">
            <a:lumMod val="60000"/>
            <a:lumOff val="4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DFDDD34-382D-4C39-AE52-DF4AAE6E5DB3}">
      <dsp:nvSpPr>
        <dsp:cNvPr id="0" name=""/>
        <dsp:cNvSpPr/>
      </dsp:nvSpPr>
      <dsp:spPr>
        <a:xfrm rot="5400000">
          <a:off x="6043024" y="-201210"/>
          <a:ext cx="1404021" cy="2336260"/>
        </a:xfrm>
        <a:prstGeom prst="corner">
          <a:avLst>
            <a:gd name="adj1" fmla="val 16120"/>
            <a:gd name="adj2" fmla="val 16110"/>
          </a:avLst>
        </a:prstGeom>
        <a:solidFill>
          <a:srgbClr val="00B0F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D0057E30-9265-42E5-8F21-81BD2DDAE441}">
      <dsp:nvSpPr>
        <dsp:cNvPr id="0" name=""/>
        <dsp:cNvSpPr/>
      </dsp:nvSpPr>
      <dsp:spPr>
        <a:xfrm>
          <a:off x="5664262" y="496828"/>
          <a:ext cx="2397979" cy="184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zh-TW" sz="3200" kern="1200" dirty="0" smtClean="0"/>
            <a:t>績優開通獎</a:t>
          </a:r>
          <a:endParaRPr lang="zh-TW" altLang="en-US" sz="3200" kern="1200" dirty="0"/>
        </a:p>
      </dsp:txBody>
      <dsp:txXfrm>
        <a:off x="5664262" y="496828"/>
        <a:ext cx="2397979" cy="184882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1096192-7971-499F-B860-E36CD4250BB4}" type="datetimeFigureOut">
              <a:rPr lang="zh-TW" altLang="en-US" smtClean="0"/>
              <a:t>2017/3/24</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EC3223-95E8-42E7-9A2D-F57D4BD67A14}" type="slidenum">
              <a:rPr lang="zh-TW" altLang="en-US" smtClean="0"/>
              <a:t>‹#›</a:t>
            </a:fld>
            <a:endParaRPr lang="zh-TW" altLang="en-US"/>
          </a:p>
        </p:txBody>
      </p:sp>
    </p:spTree>
    <p:extLst>
      <p:ext uri="{BB962C8B-B14F-4D97-AF65-F5344CB8AC3E}">
        <p14:creationId xmlns:p14="http://schemas.microsoft.com/office/powerpoint/2010/main" val="3838823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DC36565-EA92-4610-8DCA-BCDEC65102B3}" type="datetimeFigureOut">
              <a:rPr lang="zh-TW" altLang="en-US" smtClean="0"/>
              <a:t>2017/3/24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528E9B-9F4F-44AD-BB84-749C08E1AA9C}" type="slidenum">
              <a:rPr lang="zh-TW" altLang="en-US" smtClean="0"/>
              <a:t>‹#›</a:t>
            </a:fld>
            <a:endParaRPr lang="zh-TW" altLang="en-US"/>
          </a:p>
        </p:txBody>
      </p:sp>
    </p:spTree>
    <p:extLst>
      <p:ext uri="{BB962C8B-B14F-4D97-AF65-F5344CB8AC3E}">
        <p14:creationId xmlns:p14="http://schemas.microsoft.com/office/powerpoint/2010/main" val="8609347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3528E9B-9F4F-44AD-BB84-749C08E1AA9C}" type="slidenum">
              <a:rPr lang="zh-TW" altLang="en-US" smtClean="0"/>
              <a:t>1</a:t>
            </a:fld>
            <a:endParaRPr lang="zh-TW" altLang="en-US"/>
          </a:p>
        </p:txBody>
      </p:sp>
    </p:spTree>
    <p:extLst>
      <p:ext uri="{BB962C8B-B14F-4D97-AF65-F5344CB8AC3E}">
        <p14:creationId xmlns:p14="http://schemas.microsoft.com/office/powerpoint/2010/main" val="379420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3528E9B-9F4F-44AD-BB84-749C08E1AA9C}" type="slidenum">
              <a:rPr lang="zh-TW" altLang="en-US" smtClean="0"/>
              <a:t>2</a:t>
            </a:fld>
            <a:endParaRPr lang="zh-TW" altLang="en-US"/>
          </a:p>
        </p:txBody>
      </p:sp>
    </p:spTree>
    <p:extLst>
      <p:ext uri="{BB962C8B-B14F-4D97-AF65-F5344CB8AC3E}">
        <p14:creationId xmlns:p14="http://schemas.microsoft.com/office/powerpoint/2010/main" val="105454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D86D713-0389-4CDB-A627-E8542E66446E}" type="slidenum">
              <a:rPr lang="zh-TW" altLang="en-US" smtClean="0"/>
              <a:t>5</a:t>
            </a:fld>
            <a:endParaRPr lang="zh-TW" altLang="en-US"/>
          </a:p>
        </p:txBody>
      </p:sp>
    </p:spTree>
    <p:extLst>
      <p:ext uri="{BB962C8B-B14F-4D97-AF65-F5344CB8AC3E}">
        <p14:creationId xmlns:p14="http://schemas.microsoft.com/office/powerpoint/2010/main" val="304598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D86D713-0389-4CDB-A627-E8542E66446E}" type="slidenum">
              <a:rPr lang="zh-TW" altLang="en-US" smtClean="0"/>
              <a:t>13</a:t>
            </a:fld>
            <a:endParaRPr lang="zh-TW" altLang="en-US"/>
          </a:p>
        </p:txBody>
      </p:sp>
    </p:spTree>
    <p:extLst>
      <p:ext uri="{BB962C8B-B14F-4D97-AF65-F5344CB8AC3E}">
        <p14:creationId xmlns:p14="http://schemas.microsoft.com/office/powerpoint/2010/main" val="227084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547688" y="319088"/>
            <a:ext cx="7162800" cy="563562"/>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bpic.588ku.com/back_pic/00/02/19/395613c237cdffb.jpg"/>
          <p:cNvPicPr>
            <a:picLocks noChangeAspect="1" noChangeArrowheads="1"/>
          </p:cNvPicPr>
          <p:nvPr userDrawn="1"/>
        </p:nvPicPr>
        <p:blipFill>
          <a:blip r:embed="rId6">
            <a:extLst>
              <a:ext uri="{BEBA8EAE-BF5A-486C-A8C5-ECC9F3942E4B}">
                <a14:imgProps xmlns:a14="http://schemas.microsoft.com/office/drawing/2010/main">
                  <a14:imgLayer r:embed="rId7">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144000" cy="2647951"/>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black">
          <a:xfrm>
            <a:off x="547688" y="319088"/>
            <a:ext cx="716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8" name="AutoShape 18"/>
          <p:cNvSpPr>
            <a:spLocks noChangeArrowheads="1"/>
          </p:cNvSpPr>
          <p:nvPr/>
        </p:nvSpPr>
        <p:spPr bwMode="blackWhite">
          <a:xfrm>
            <a:off x="468313" y="233363"/>
            <a:ext cx="7488237" cy="720725"/>
          </a:xfrm>
          <a:prstGeom prst="roundRect">
            <a:avLst>
              <a:gd name="adj" fmla="val 16667"/>
            </a:avLst>
          </a:prstGeom>
          <a:solidFill>
            <a:srgbClr val="FF99CC"/>
          </a:solidFill>
          <a:ln w="38100">
            <a:solidFill>
              <a:srgbClr val="FFFFFF"/>
            </a:solidFill>
            <a:round/>
            <a:headEnd/>
            <a:tailEnd/>
          </a:ln>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defRPr/>
            </a:pPr>
            <a:endParaRPr kumimoji="0" lang="zh-TW" altLang="en-US" b="0" smtClean="0">
              <a:solidFill>
                <a:srgbClr val="000000"/>
              </a:solidFill>
            </a:endParaRPr>
          </a:p>
        </p:txBody>
      </p:sp>
      <p:sp>
        <p:nvSpPr>
          <p:cNvPr id="6" name="AutoShape 18"/>
          <p:cNvSpPr>
            <a:spLocks noChangeArrowheads="1"/>
          </p:cNvSpPr>
          <p:nvPr userDrawn="1"/>
        </p:nvSpPr>
        <p:spPr bwMode="blackWhite">
          <a:xfrm>
            <a:off x="-16386" y="6429396"/>
            <a:ext cx="7803095" cy="428604"/>
          </a:xfrm>
          <a:prstGeom prst="roundRect">
            <a:avLst>
              <a:gd name="adj" fmla="val 16667"/>
            </a:avLst>
          </a:prstGeom>
          <a:solidFill>
            <a:srgbClr val="008A3E"/>
          </a:solidFill>
          <a:ln w="38100">
            <a:noFill/>
            <a:round/>
            <a:headEnd/>
            <a:tailEnd/>
          </a:ln>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defRPr/>
            </a:pPr>
            <a:r>
              <a:rPr kumimoji="0" lang="zh-TW" altLang="en-US" b="1" dirty="0" smtClean="0">
                <a:solidFill>
                  <a:schemeClr val="bg1"/>
                </a:solidFill>
                <a:latin typeface="微軟正黑體" pitchFamily="34" charset="-120"/>
                <a:ea typeface="微軟正黑體" pitchFamily="34" charset="-120"/>
              </a:rPr>
              <a:t>環境教育終身學習護照推廣說明會</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timing>
    <p:tnLst>
      <p:par>
        <p:cTn id="1" dur="indefinite" restart="never" nodeType="tmRoot"/>
      </p:par>
    </p:tnLst>
  </p:timing>
  <p:hf hdr="0" ftr="0" dt="0"/>
  <p:txStyles>
    <p:titleStyle>
      <a:lvl1pPr algn="l" rtl="0" eaLnBrk="0" fontAlgn="base" hangingPunct="0">
        <a:spcBef>
          <a:spcPct val="0"/>
        </a:spcBef>
        <a:spcAft>
          <a:spcPct val="0"/>
        </a:spcAft>
        <a:defRPr kumimoji="1" sz="4200">
          <a:solidFill>
            <a:schemeClr val="tx2"/>
          </a:solidFill>
          <a:latin typeface="+mj-lt"/>
          <a:ea typeface="+mj-ea"/>
          <a:cs typeface="新細明體" charset="0"/>
        </a:defRPr>
      </a:lvl1pPr>
      <a:lvl2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2pPr>
      <a:lvl3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3pPr>
      <a:lvl4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4pPr>
      <a:lvl5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5pPr>
      <a:lvl6pPr marL="457200" algn="l" rtl="0" fontAlgn="base">
        <a:spcBef>
          <a:spcPct val="0"/>
        </a:spcBef>
        <a:spcAft>
          <a:spcPct val="0"/>
        </a:spcAft>
        <a:defRPr kumimoji="1" sz="42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2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2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200">
          <a:solidFill>
            <a:schemeClr val="tx2"/>
          </a:solidFill>
          <a:latin typeface="Garamond" pitchFamily="18" charset="0"/>
          <a:ea typeface="新細明體" pitchFamily="18" charset="-12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新細明體"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cs typeface="新細明體" charset="0"/>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cs typeface="新細明體" charset="0"/>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cs typeface="新細明體" charset="0"/>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cs typeface="新細明體" charset="0"/>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http://web2.jaes.ntpc.edu.tw/wmv/NameWebEditor6%E6%95%99%E5%AD%B8/%E5%8F%AF%E6%84%9B%E5%9C%96%E5%BA%AB/%E6%A4%8D%E7%89%A9/%E6%A4%8D%E7%89%A9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2397" y="4077072"/>
            <a:ext cx="239967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blog.xuite.net/d/c/9/9/16556921/blog_1713844/txt/26573536/7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20511" y="5112621"/>
            <a:ext cx="1490509" cy="1721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web2.jaes.ntpc.edu.tw/wmv/NameWebEditor6%E6%95%99%E5%AD%B8/%E5%8F%AF%E6%84%9B%E5%9C%96%E5%BA%AB/%E6%A4%8D%E7%89%A9/%E6%A4%8D%E7%89%A9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7" y="4077072"/>
            <a:ext cx="2399675" cy="273630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群組 6"/>
          <p:cNvGrpSpPr/>
          <p:nvPr/>
        </p:nvGrpSpPr>
        <p:grpSpPr>
          <a:xfrm>
            <a:off x="0" y="332656"/>
            <a:ext cx="9144000" cy="3005526"/>
            <a:chOff x="0" y="-648096"/>
            <a:chExt cx="9144000" cy="3005526"/>
          </a:xfrm>
          <a:effectLst/>
        </p:grpSpPr>
        <p:pic>
          <p:nvPicPr>
            <p:cNvPr id="8" name="圖片 7" descr="1.JPG"/>
            <p:cNvPicPr>
              <a:picLocks noChangeAspect="1"/>
            </p:cNvPicPr>
            <p:nvPr/>
          </p:nvPicPr>
          <p:blipFill>
            <a:blip r:embed="rId5" cstate="print"/>
            <a:stretch>
              <a:fillRect/>
            </a:stretch>
          </p:blipFill>
          <p:spPr>
            <a:xfrm>
              <a:off x="0" y="-648096"/>
              <a:ext cx="9144000" cy="2254886"/>
            </a:xfrm>
            <a:prstGeom prst="rect">
              <a:avLst/>
            </a:prstGeom>
            <a:ln>
              <a:noFill/>
            </a:ln>
            <a:effectLst>
              <a:softEdge rad="112500"/>
            </a:effectLst>
          </p:spPr>
        </p:pic>
        <p:sp>
          <p:nvSpPr>
            <p:cNvPr id="9" name="矩形 8"/>
            <p:cNvSpPr/>
            <p:nvPr/>
          </p:nvSpPr>
          <p:spPr>
            <a:xfrm>
              <a:off x="7072330" y="1714488"/>
              <a:ext cx="1357322"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ctrTitle"/>
          </p:nvPr>
        </p:nvSpPr>
        <p:spPr>
          <a:xfrm>
            <a:off x="685800" y="2629334"/>
            <a:ext cx="7772400" cy="1807778"/>
          </a:xfrm>
        </p:spPr>
        <p:txBody>
          <a:bodyPr>
            <a:prstTxWarp prst="textChevronInverted">
              <a:avLst/>
            </a:prstTxWarp>
          </a:bodyPr>
          <a:lstStyle/>
          <a:p>
            <a:pPr algn="ctr"/>
            <a:r>
              <a:rPr lang="zh-TW" altLang="en-US" sz="48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環境教育終身學習護照推廣</a:t>
            </a:r>
            <a:endParaRPr lang="zh-TW" altLang="en-US" sz="48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矩形 3"/>
          <p:cNvSpPr/>
          <p:nvPr/>
        </p:nvSpPr>
        <p:spPr>
          <a:xfrm>
            <a:off x="685800" y="59078"/>
            <a:ext cx="3467616" cy="584775"/>
          </a:xfrm>
          <a:prstGeom prst="rect">
            <a:avLst/>
          </a:prstGeom>
        </p:spPr>
        <p:txBody>
          <a:bodyPr wrap="none">
            <a:spAutoFit/>
          </a:bodyPr>
          <a:lstStyle/>
          <a:p>
            <a:r>
              <a:rPr lang="zh-TW" altLang="en-US" sz="3200" b="1" cap="small" dirty="0" smtClean="0">
                <a:solidFill>
                  <a:schemeClr val="accent6"/>
                </a:solidFill>
                <a:latin typeface="微軟正黑體" panose="020B0604030504040204" pitchFamily="34" charset="-120"/>
                <a:ea typeface="微軟正黑體" panose="020B0604030504040204" pitchFamily="34" charset="-120"/>
                <a:cs typeface="Times New Roman" pitchFamily="18" charset="0"/>
              </a:rPr>
              <a:t>花蓮</a:t>
            </a:r>
            <a:r>
              <a:rPr lang="zh-TW" altLang="en-US" sz="3200" b="1" cap="small" dirty="0">
                <a:solidFill>
                  <a:schemeClr val="accent6"/>
                </a:solidFill>
                <a:latin typeface="微軟正黑體" panose="020B0604030504040204" pitchFamily="34" charset="-120"/>
                <a:ea typeface="微軟正黑體" panose="020B0604030504040204" pitchFamily="34" charset="-120"/>
                <a:cs typeface="Times New Roman" pitchFamily="18" charset="0"/>
              </a:rPr>
              <a:t>縣</a:t>
            </a:r>
            <a:r>
              <a:rPr lang="zh-TW" altLang="en-US" sz="3200" b="1" cap="small" dirty="0" smtClean="0">
                <a:solidFill>
                  <a:schemeClr val="accent6"/>
                </a:solidFill>
                <a:latin typeface="微軟正黑體" panose="020B0604030504040204" pitchFamily="34" charset="-120"/>
                <a:ea typeface="微軟正黑體" panose="020B0604030504040204" pitchFamily="34" charset="-120"/>
                <a:cs typeface="Times New Roman" pitchFamily="18" charset="0"/>
              </a:rPr>
              <a:t>環境保護</a:t>
            </a:r>
            <a:r>
              <a:rPr lang="zh-TW" altLang="en-US" sz="3200" b="1" cap="small" dirty="0">
                <a:solidFill>
                  <a:schemeClr val="accent6"/>
                </a:solidFill>
                <a:latin typeface="微軟正黑體" panose="020B0604030504040204" pitchFamily="34" charset="-120"/>
                <a:ea typeface="微軟正黑體" panose="020B0604030504040204" pitchFamily="34" charset="-120"/>
                <a:cs typeface="Times New Roman" pitchFamily="18" charset="0"/>
              </a:rPr>
              <a:t>局</a:t>
            </a:r>
            <a:endParaRPr lang="zh-TW" altLang="en-US" sz="3200" b="1" dirty="0">
              <a:solidFill>
                <a:schemeClr val="accent6"/>
              </a:solidFill>
              <a:latin typeface="微軟正黑體" panose="020B0604030504040204" pitchFamily="34" charset="-120"/>
              <a:ea typeface="微軟正黑體" panose="020B0604030504040204" pitchFamily="34" charset="-120"/>
            </a:endParaRPr>
          </a:p>
        </p:txBody>
      </p:sp>
      <p:sp>
        <p:nvSpPr>
          <p:cNvPr id="6" name="Rectangle 18"/>
          <p:cNvSpPr>
            <a:spLocks noChangeArrowheads="1"/>
          </p:cNvSpPr>
          <p:nvPr/>
        </p:nvSpPr>
        <p:spPr bwMode="auto">
          <a:xfrm>
            <a:off x="2760914" y="4757402"/>
            <a:ext cx="3682418" cy="49244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lang="zh-TW" altLang="en-US" sz="2600" dirty="0">
                <a:latin typeface="+mn-ea"/>
                <a:ea typeface="+mn-ea"/>
                <a:cs typeface="Times New Roman" pitchFamily="18" charset="0"/>
              </a:rPr>
              <a:t>中華民國</a:t>
            </a:r>
            <a:r>
              <a:rPr lang="en-US" altLang="zh-TW" sz="2600" dirty="0" smtClean="0">
                <a:latin typeface="+mn-ea"/>
                <a:ea typeface="+mn-ea"/>
                <a:cs typeface="Times New Roman" pitchFamily="18" charset="0"/>
              </a:rPr>
              <a:t>106</a:t>
            </a:r>
            <a:r>
              <a:rPr lang="zh-TW" altLang="en-US" sz="2600" dirty="0" smtClean="0">
                <a:latin typeface="+mn-ea"/>
                <a:ea typeface="+mn-ea"/>
                <a:cs typeface="Times New Roman" pitchFamily="18" charset="0"/>
              </a:rPr>
              <a:t>年</a:t>
            </a:r>
            <a:r>
              <a:rPr lang="en-US" altLang="zh-TW" sz="2600" dirty="0">
                <a:latin typeface="+mn-ea"/>
                <a:ea typeface="+mn-ea"/>
                <a:cs typeface="Times New Roman" pitchFamily="18" charset="0"/>
              </a:rPr>
              <a:t>3</a:t>
            </a:r>
            <a:r>
              <a:rPr lang="zh-TW" altLang="en-US" sz="2600" dirty="0" smtClean="0">
                <a:latin typeface="+mn-ea"/>
                <a:ea typeface="+mn-ea"/>
                <a:cs typeface="Times New Roman" pitchFamily="18" charset="0"/>
              </a:rPr>
              <a:t>月</a:t>
            </a:r>
            <a:r>
              <a:rPr lang="en-US" altLang="zh-TW" sz="2600" dirty="0" smtClean="0">
                <a:latin typeface="+mn-ea"/>
                <a:ea typeface="+mn-ea"/>
                <a:cs typeface="Times New Roman" pitchFamily="18" charset="0"/>
              </a:rPr>
              <a:t>31</a:t>
            </a:r>
            <a:r>
              <a:rPr lang="zh-TW" altLang="en-US" sz="2600" dirty="0" smtClean="0">
                <a:latin typeface="+mn-ea"/>
                <a:ea typeface="+mn-ea"/>
                <a:cs typeface="Times New Roman" pitchFamily="18" charset="0"/>
              </a:rPr>
              <a:t>日</a:t>
            </a:r>
            <a:endParaRPr lang="zh-TW" altLang="en-US" sz="2600" dirty="0">
              <a:latin typeface="+mn-ea"/>
              <a:ea typeface="+mn-ea"/>
              <a:cs typeface="Times New Roman" pitchFamily="18" charset="0"/>
            </a:endParaRPr>
          </a:p>
        </p:txBody>
      </p:sp>
      <p:pic>
        <p:nvPicPr>
          <p:cNvPr id="10" name="Picture 4" descr="花蓮logo-20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9532"/>
            <a:ext cx="931862"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p:nvPicPr>
        <p:blipFill>
          <a:blip r:embed="rId7" cstate="print"/>
          <a:srcRect/>
          <a:stretch>
            <a:fillRect/>
          </a:stretch>
        </p:blipFill>
        <p:spPr bwMode="auto">
          <a:xfrm>
            <a:off x="1386216" y="5880059"/>
            <a:ext cx="638175" cy="923925"/>
          </a:xfrm>
          <a:prstGeom prst="rect">
            <a:avLst/>
          </a:prstGeom>
          <a:noFill/>
          <a:ln w="9525">
            <a:noFill/>
            <a:miter lim="800000"/>
            <a:headEnd/>
            <a:tailEnd/>
          </a:ln>
          <a:effectLst/>
        </p:spPr>
      </p:pic>
      <p:pic>
        <p:nvPicPr>
          <p:cNvPr id="15" name="Picture 6"/>
          <p:cNvPicPr>
            <a:picLocks noChangeAspect="1" noChangeArrowheads="1"/>
          </p:cNvPicPr>
          <p:nvPr/>
        </p:nvPicPr>
        <p:blipFill>
          <a:blip r:embed="rId7" cstate="print"/>
          <a:srcRect/>
          <a:stretch>
            <a:fillRect/>
          </a:stretch>
        </p:blipFill>
        <p:spPr bwMode="auto">
          <a:xfrm flipH="1">
            <a:off x="2052803" y="5661248"/>
            <a:ext cx="638175" cy="923925"/>
          </a:xfrm>
          <a:prstGeom prst="rect">
            <a:avLst/>
          </a:prstGeom>
          <a:noFill/>
          <a:ln w="9525">
            <a:noFill/>
            <a:miter lim="800000"/>
            <a:headEnd/>
            <a:tailEnd/>
          </a:ln>
          <a:effectLst/>
        </p:spPr>
      </p:pic>
      <p:pic>
        <p:nvPicPr>
          <p:cNvPr id="16" name="Picture 6"/>
          <p:cNvPicPr>
            <a:picLocks noChangeAspect="1" noChangeArrowheads="1"/>
          </p:cNvPicPr>
          <p:nvPr/>
        </p:nvPicPr>
        <p:blipFill>
          <a:blip r:embed="rId7" cstate="print"/>
          <a:srcRect/>
          <a:stretch>
            <a:fillRect/>
          </a:stretch>
        </p:blipFill>
        <p:spPr bwMode="auto">
          <a:xfrm flipH="1">
            <a:off x="7112816" y="5910601"/>
            <a:ext cx="638175" cy="923925"/>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49000" fill="hold" nodeType="afterEffect">
                                  <p:stCondLst>
                                    <p:cond delay="1000"/>
                                  </p:stCondLst>
                                  <p:childTnLst>
                                    <p:animMotion origin="layout" path="M -5.55556E-7 -4.81481E-6 L 0.25 -4.81481E-6 " pathEditMode="relative" rAng="0" ptsTypes="AA">
                                      <p:cBhvr>
                                        <p:cTn id="6" dur="5000" fill="hold"/>
                                        <p:tgtEl>
                                          <p:spTgt spid="102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8"/>
          <p:cNvGrpSpPr>
            <a:grpSpLocks/>
          </p:cNvGrpSpPr>
          <p:nvPr/>
        </p:nvGrpSpPr>
        <p:grpSpPr bwMode="auto">
          <a:xfrm>
            <a:off x="293379" y="1031047"/>
            <a:ext cx="8547101" cy="1438275"/>
            <a:chOff x="98" y="572"/>
            <a:chExt cx="5384" cy="906"/>
          </a:xfrm>
        </p:grpSpPr>
        <p:sp>
          <p:nvSpPr>
            <p:cNvPr id="11" name="圓角矩形 33"/>
            <p:cNvSpPr/>
            <p:nvPr/>
          </p:nvSpPr>
          <p:spPr>
            <a:xfrm>
              <a:off x="1148" y="659"/>
              <a:ext cx="4334" cy="802"/>
            </a:xfrm>
            <a:prstGeom prst="roundRect">
              <a:avLst/>
            </a:prstGeom>
            <a:noFill/>
            <a:ln w="19050" cap="flat" cmpd="sng" algn="ctr">
              <a:solidFill>
                <a:srgbClr val="00B050"/>
              </a:solidFill>
              <a:prstDash val="sysDot"/>
            </a:ln>
            <a:effectLst/>
          </p:spPr>
          <p:txBody>
            <a:bodyPr anchor="ctr"/>
            <a:lstStyle/>
            <a:p>
              <a:endParaRPr kumimoji="1" lang="zh-TW" altLang="en-US" sz="1900" dirty="0">
                <a:latin typeface="Times New Roman" pitchFamily="18" charset="0"/>
                <a:ea typeface="標楷體" pitchFamily="65" charset="-120"/>
              </a:endParaRPr>
            </a:p>
          </p:txBody>
        </p:sp>
        <p:sp>
          <p:nvSpPr>
            <p:cNvPr id="12" name="Oval 27"/>
            <p:cNvSpPr>
              <a:spLocks noChangeArrowheads="1"/>
            </p:cNvSpPr>
            <p:nvPr/>
          </p:nvSpPr>
          <p:spPr bwMode="auto">
            <a:xfrm>
              <a:off x="98" y="572"/>
              <a:ext cx="941" cy="906"/>
            </a:xfrm>
            <a:prstGeom prst="ellipse">
              <a:avLst/>
            </a:prstGeom>
            <a:gradFill rotWithShape="1">
              <a:gsLst>
                <a:gs pos="0">
                  <a:schemeClr val="bg1"/>
                </a:gs>
                <a:gs pos="100000">
                  <a:srgbClr val="FFCCCC"/>
                </a:gs>
              </a:gsLst>
              <a:lin ang="18900000" scaled="1"/>
            </a:gradFill>
            <a:ln w="19050" cap="rnd">
              <a:solidFill>
                <a:srgbClr val="339966"/>
              </a:solidFill>
              <a:prstDash val="sysDot"/>
              <a:round/>
              <a:headEnd/>
              <a:tailEnd/>
            </a:ln>
            <a:effectLst/>
          </p:spPr>
          <p:txBody>
            <a:bodyPr wrap="none" anchor="ctr"/>
            <a:lstStyle/>
            <a:p>
              <a:pPr algn="ctr"/>
              <a:r>
                <a:rPr lang="zh-TW" altLang="zh-TW" sz="2400" b="1" dirty="0" smtClean="0"/>
                <a:t>最佳</a:t>
              </a:r>
              <a:endParaRPr lang="en-US" altLang="zh-TW" sz="2400" b="1" dirty="0" smtClean="0"/>
            </a:p>
            <a:p>
              <a:pPr algn="ctr"/>
              <a:r>
                <a:rPr lang="zh-TW" altLang="zh-TW" sz="2400" b="1" dirty="0" smtClean="0"/>
                <a:t>推廣</a:t>
              </a:r>
              <a:r>
                <a:rPr lang="zh-TW" altLang="zh-TW" sz="2400" b="1" dirty="0"/>
                <a:t>獎</a:t>
              </a:r>
              <a:endParaRPr lang="zh-TW" altLang="en-US" sz="2400" b="1" dirty="0">
                <a:latin typeface="微軟正黑體" panose="020B0604030504040204" pitchFamily="34" charset="-120"/>
                <a:ea typeface="微軟正黑體" panose="020B0604030504040204" pitchFamily="34" charset="-120"/>
              </a:endParaRPr>
            </a:p>
          </p:txBody>
        </p:sp>
      </p:grpSp>
      <p:sp>
        <p:nvSpPr>
          <p:cNvPr id="7" name="矩形 6"/>
          <p:cNvSpPr/>
          <p:nvPr/>
        </p:nvSpPr>
        <p:spPr>
          <a:xfrm>
            <a:off x="2161093" y="1185719"/>
            <a:ext cx="6697129" cy="1323439"/>
          </a:xfrm>
          <a:prstGeom prst="rect">
            <a:avLst/>
          </a:prstGeom>
        </p:spPr>
        <p:txBody>
          <a:bodyPr wrap="square">
            <a:spAutoFit/>
          </a:bodyPr>
          <a:lstStyle/>
          <a:p>
            <a:r>
              <a:rPr lang="zh-TW" altLang="zh-TW" sz="2000" b="1" dirty="0"/>
              <a:t>花蓮縣政府所屬機關及單位、公營事業機構、高中</a:t>
            </a:r>
            <a:r>
              <a:rPr lang="en-US" altLang="zh-TW" sz="2000" b="1" dirty="0"/>
              <a:t>(</a:t>
            </a:r>
            <a:r>
              <a:rPr lang="zh-TW" altLang="zh-TW" sz="2000" b="1" dirty="0"/>
              <a:t>職</a:t>
            </a:r>
            <a:r>
              <a:rPr lang="en-US" altLang="zh-TW" sz="2000" b="1" dirty="0"/>
              <a:t>)</a:t>
            </a:r>
            <a:r>
              <a:rPr lang="zh-TW" altLang="zh-TW" sz="2000" b="1" dirty="0"/>
              <a:t>以下學校等</a:t>
            </a:r>
            <a:r>
              <a:rPr lang="zh-TW" altLang="zh-TW" sz="2000" b="1" u="sng" dirty="0"/>
              <a:t>單位員工個人帳號註冊比率</a:t>
            </a:r>
            <a:r>
              <a:rPr lang="zh-TW" altLang="zh-TW" sz="2000" b="1" dirty="0"/>
              <a:t>，</a:t>
            </a:r>
            <a:r>
              <a:rPr lang="en-US" altLang="zh-TW" sz="2000" b="1" dirty="0"/>
              <a:t>106</a:t>
            </a:r>
            <a:r>
              <a:rPr lang="zh-TW" altLang="zh-TW" sz="2000" b="1" dirty="0"/>
              <a:t>年</a:t>
            </a:r>
            <a:r>
              <a:rPr lang="en-US" altLang="zh-TW" sz="2000" b="1" dirty="0"/>
              <a:t>9</a:t>
            </a:r>
            <a:r>
              <a:rPr lang="zh-TW" altLang="zh-TW" sz="2000" b="1" dirty="0"/>
              <a:t>月</a:t>
            </a:r>
            <a:r>
              <a:rPr lang="en-US" altLang="zh-TW" sz="2000" b="1" dirty="0"/>
              <a:t>30</a:t>
            </a:r>
            <a:r>
              <a:rPr lang="zh-TW" altLang="zh-TW" sz="2000" b="1" dirty="0"/>
              <a:t>日之數值與</a:t>
            </a:r>
            <a:r>
              <a:rPr lang="en-US" altLang="zh-TW" sz="2000" b="1" dirty="0"/>
              <a:t>105</a:t>
            </a:r>
            <a:r>
              <a:rPr lang="zh-TW" altLang="zh-TW" sz="2000" b="1" dirty="0"/>
              <a:t>年</a:t>
            </a:r>
            <a:r>
              <a:rPr lang="en-US" altLang="zh-TW" sz="2000" b="1" dirty="0"/>
              <a:t>10</a:t>
            </a:r>
            <a:r>
              <a:rPr lang="zh-TW" altLang="zh-TW" sz="2000" b="1" dirty="0"/>
              <a:t>月</a:t>
            </a:r>
            <a:r>
              <a:rPr lang="en-US" altLang="zh-TW" sz="2000" b="1" dirty="0"/>
              <a:t>1</a:t>
            </a:r>
            <a:r>
              <a:rPr lang="zh-TW" altLang="zh-TW" sz="2000" b="1" dirty="0"/>
              <a:t>日之數值相比提升</a:t>
            </a:r>
            <a:r>
              <a:rPr lang="en-US" altLang="zh-TW" sz="2000" b="1" dirty="0"/>
              <a:t>40%</a:t>
            </a:r>
            <a:r>
              <a:rPr lang="zh-TW" altLang="zh-TW" sz="2000" b="1" dirty="0"/>
              <a:t>以上之單位，即可參與「最佳推廣獎」抽獎活動。</a:t>
            </a:r>
          </a:p>
        </p:txBody>
      </p:sp>
      <p:sp>
        <p:nvSpPr>
          <p:cNvPr id="27" name="標題 1"/>
          <p:cNvSpPr>
            <a:spLocks noGrp="1"/>
          </p:cNvSpPr>
          <p:nvPr>
            <p:ph type="title"/>
          </p:nvPr>
        </p:nvSpPr>
        <p:spPr>
          <a:xfrm>
            <a:off x="547688" y="319088"/>
            <a:ext cx="7162800" cy="563562"/>
          </a:xfrm>
        </p:spPr>
        <p:txBody>
          <a:bodyPr/>
          <a:lstStyle/>
          <a:p>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rPr>
              <a:t>二、</a:t>
            </a: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花蓮縣環保局</a:t>
            </a:r>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獎勵計畫</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437798"/>
            <a:ext cx="7884367" cy="4276861"/>
          </a:xfrm>
          <a:prstGeom prst="rect">
            <a:avLst/>
          </a:prstGeom>
          <a:effectLst>
            <a:softEdge rad="317500"/>
          </a:effectLst>
        </p:spPr>
      </p:pic>
      <p:sp>
        <p:nvSpPr>
          <p:cNvPr id="4" name="文字方塊 3"/>
          <p:cNvSpPr txBox="1"/>
          <p:nvPr/>
        </p:nvSpPr>
        <p:spPr>
          <a:xfrm>
            <a:off x="899592" y="3054894"/>
            <a:ext cx="7010252" cy="2585323"/>
          </a:xfrm>
          <a:prstGeom prst="rect">
            <a:avLst/>
          </a:prstGeom>
          <a:noFill/>
        </p:spPr>
        <p:txBody>
          <a:bodyPr wrap="none" rtlCol="0">
            <a:spAutoFit/>
          </a:bodyPr>
          <a:lstStyle/>
          <a:p>
            <a:pPr lvl="0"/>
            <a:r>
              <a:rPr lang="en-US" altLang="zh-TW" sz="2400" b="1" dirty="0" smtClean="0">
                <a:solidFill>
                  <a:schemeClr val="accent3"/>
                </a:solidFill>
              </a:rPr>
              <a:t>1.</a:t>
            </a:r>
            <a:r>
              <a:rPr lang="zh-TW" altLang="zh-TW" sz="2400" b="1" dirty="0" smtClean="0">
                <a:solidFill>
                  <a:schemeClr val="accent3"/>
                </a:solidFill>
              </a:rPr>
              <a:t>員工</a:t>
            </a:r>
            <a:r>
              <a:rPr lang="zh-TW" altLang="zh-TW" sz="2400" b="1" dirty="0">
                <a:solidFill>
                  <a:schemeClr val="accent3"/>
                </a:solidFill>
              </a:rPr>
              <a:t>個人帳號註冊比率計算方式：</a:t>
            </a:r>
            <a:r>
              <a:rPr lang="en-US" altLang="zh-TW" sz="2400" b="1" dirty="0">
                <a:solidFill>
                  <a:schemeClr val="accent3"/>
                </a:solidFill>
              </a:rPr>
              <a:t>(</a:t>
            </a:r>
            <a:r>
              <a:rPr lang="zh-TW" altLang="zh-TW" sz="2400" b="1" dirty="0">
                <a:solidFill>
                  <a:schemeClr val="accent3"/>
                </a:solidFill>
              </a:rPr>
              <a:t>單位員工</a:t>
            </a:r>
            <a:r>
              <a:rPr lang="zh-TW" altLang="zh-TW" sz="2400" b="1" dirty="0" smtClean="0">
                <a:solidFill>
                  <a:schemeClr val="accent3"/>
                </a:solidFill>
              </a:rPr>
              <a:t>個人</a:t>
            </a:r>
            <a:endParaRPr lang="en-US" altLang="zh-TW" sz="2400" b="1" dirty="0" smtClean="0">
              <a:solidFill>
                <a:schemeClr val="accent3"/>
              </a:solidFill>
            </a:endParaRPr>
          </a:p>
          <a:p>
            <a:pPr lvl="0"/>
            <a:r>
              <a:rPr lang="zh-TW" altLang="en-US" sz="2400" b="1" dirty="0" smtClean="0">
                <a:solidFill>
                  <a:schemeClr val="accent3"/>
                </a:solidFill>
              </a:rPr>
              <a:t>   </a:t>
            </a:r>
            <a:r>
              <a:rPr lang="zh-TW" altLang="zh-TW" sz="2400" b="1" dirty="0" smtClean="0">
                <a:solidFill>
                  <a:schemeClr val="accent3"/>
                </a:solidFill>
              </a:rPr>
              <a:t>帳號</a:t>
            </a:r>
            <a:r>
              <a:rPr lang="zh-TW" altLang="zh-TW" sz="2400" b="1" dirty="0">
                <a:solidFill>
                  <a:schemeClr val="accent3"/>
                </a:solidFill>
              </a:rPr>
              <a:t>註冊人數</a:t>
            </a:r>
            <a:r>
              <a:rPr lang="en-US" altLang="zh-TW" sz="2400" b="1" dirty="0">
                <a:solidFill>
                  <a:schemeClr val="accent3"/>
                </a:solidFill>
              </a:rPr>
              <a:t>/</a:t>
            </a:r>
            <a:r>
              <a:rPr lang="zh-TW" altLang="zh-TW" sz="2400" b="1" dirty="0" smtClean="0">
                <a:solidFill>
                  <a:schemeClr val="accent3"/>
                </a:solidFill>
              </a:rPr>
              <a:t>機關構</a:t>
            </a:r>
            <a:r>
              <a:rPr lang="zh-TW" altLang="zh-TW" sz="2400" b="1" dirty="0">
                <a:solidFill>
                  <a:schemeClr val="accent3"/>
                </a:solidFill>
              </a:rPr>
              <a:t>應申報人數</a:t>
            </a:r>
            <a:r>
              <a:rPr lang="en-US" altLang="zh-TW" sz="2400" b="1" dirty="0">
                <a:solidFill>
                  <a:schemeClr val="accent3"/>
                </a:solidFill>
              </a:rPr>
              <a:t>)</a:t>
            </a:r>
            <a:r>
              <a:rPr lang="zh-TW" altLang="zh-TW" sz="2400" b="1" dirty="0">
                <a:solidFill>
                  <a:schemeClr val="accent3"/>
                </a:solidFill>
              </a:rPr>
              <a:t>×</a:t>
            </a:r>
            <a:r>
              <a:rPr lang="en-US" altLang="zh-TW" sz="2400" b="1" dirty="0">
                <a:solidFill>
                  <a:schemeClr val="accent3"/>
                </a:solidFill>
              </a:rPr>
              <a:t>100 </a:t>
            </a:r>
            <a:r>
              <a:rPr lang="zh-TW" altLang="zh-TW" sz="2400" b="1" dirty="0" smtClean="0">
                <a:solidFill>
                  <a:schemeClr val="accent3"/>
                </a:solidFill>
              </a:rPr>
              <a:t>。</a:t>
            </a:r>
            <a:endParaRPr lang="en-US" altLang="zh-TW" sz="2400" b="1" dirty="0" smtClean="0">
              <a:solidFill>
                <a:schemeClr val="accent3"/>
              </a:solidFill>
            </a:endParaRPr>
          </a:p>
          <a:p>
            <a:pPr lvl="0"/>
            <a:endParaRPr lang="zh-TW" altLang="zh-TW" sz="2400" b="1" dirty="0">
              <a:solidFill>
                <a:schemeClr val="accent3"/>
              </a:solidFill>
            </a:endParaRPr>
          </a:p>
          <a:p>
            <a:pPr lvl="0"/>
            <a:r>
              <a:rPr lang="en-US" altLang="zh-TW" sz="2400" b="1" dirty="0" smtClean="0">
                <a:solidFill>
                  <a:schemeClr val="accent3"/>
                </a:solidFill>
              </a:rPr>
              <a:t>2.</a:t>
            </a:r>
            <a:r>
              <a:rPr lang="zh-TW" altLang="zh-TW" sz="2400" b="1" dirty="0" smtClean="0">
                <a:solidFill>
                  <a:schemeClr val="accent3"/>
                </a:solidFill>
              </a:rPr>
              <a:t>單位單位</a:t>
            </a:r>
            <a:r>
              <a:rPr lang="zh-TW" altLang="zh-TW" sz="2400" b="1" dirty="0">
                <a:solidFill>
                  <a:schemeClr val="accent3"/>
                </a:solidFill>
              </a:rPr>
              <a:t>員工個人帳號註冊比率以</a:t>
            </a:r>
            <a:r>
              <a:rPr lang="en-US" altLang="zh-TW" sz="2400" b="1" dirty="0">
                <a:solidFill>
                  <a:schemeClr val="accent3"/>
                </a:solidFill>
              </a:rPr>
              <a:t>105</a:t>
            </a:r>
            <a:r>
              <a:rPr lang="zh-TW" altLang="zh-TW" sz="2400" b="1" dirty="0">
                <a:solidFill>
                  <a:schemeClr val="accent3"/>
                </a:solidFill>
              </a:rPr>
              <a:t>年</a:t>
            </a:r>
            <a:r>
              <a:rPr lang="en-US" altLang="zh-TW" sz="2400" b="1" dirty="0">
                <a:solidFill>
                  <a:schemeClr val="accent3"/>
                </a:solidFill>
              </a:rPr>
              <a:t>10</a:t>
            </a:r>
            <a:r>
              <a:rPr lang="zh-TW" altLang="zh-TW" sz="2400" b="1" dirty="0">
                <a:solidFill>
                  <a:schemeClr val="accent3"/>
                </a:solidFill>
              </a:rPr>
              <a:t>月</a:t>
            </a:r>
            <a:r>
              <a:rPr lang="en-US" altLang="zh-TW" sz="2400" b="1" dirty="0">
                <a:solidFill>
                  <a:schemeClr val="accent3"/>
                </a:solidFill>
              </a:rPr>
              <a:t>1</a:t>
            </a:r>
            <a:r>
              <a:rPr lang="zh-TW" altLang="zh-TW" sz="2400" b="1" dirty="0" smtClean="0">
                <a:solidFill>
                  <a:schemeClr val="accent3"/>
                </a:solidFill>
              </a:rPr>
              <a:t>日</a:t>
            </a:r>
            <a:endParaRPr lang="en-US" altLang="zh-TW" sz="2400" b="1" dirty="0" smtClean="0">
              <a:solidFill>
                <a:schemeClr val="accent3"/>
              </a:solidFill>
            </a:endParaRPr>
          </a:p>
          <a:p>
            <a:pPr lvl="0"/>
            <a:r>
              <a:rPr lang="zh-TW" altLang="en-US" sz="2400" b="1" dirty="0">
                <a:solidFill>
                  <a:schemeClr val="accent3"/>
                </a:solidFill>
              </a:rPr>
              <a:t> </a:t>
            </a:r>
            <a:r>
              <a:rPr lang="zh-TW" altLang="en-US" sz="2400" b="1" dirty="0" smtClean="0">
                <a:solidFill>
                  <a:schemeClr val="accent3"/>
                </a:solidFill>
              </a:rPr>
              <a:t>  </a:t>
            </a:r>
            <a:r>
              <a:rPr lang="zh-TW" altLang="zh-TW" sz="2400" b="1" dirty="0" smtClean="0">
                <a:solidFill>
                  <a:schemeClr val="accent3"/>
                </a:solidFill>
              </a:rPr>
              <a:t>統計</a:t>
            </a:r>
            <a:r>
              <a:rPr lang="zh-TW" altLang="zh-TW" sz="2400" b="1" dirty="0">
                <a:solidFill>
                  <a:schemeClr val="accent3"/>
                </a:solidFill>
              </a:rPr>
              <a:t>為</a:t>
            </a:r>
            <a:r>
              <a:rPr lang="zh-TW" altLang="zh-TW" sz="2400" b="1" u="sng" dirty="0">
                <a:solidFill>
                  <a:schemeClr val="accent3"/>
                </a:solidFill>
              </a:rPr>
              <a:t>起始計算</a:t>
            </a:r>
            <a:r>
              <a:rPr lang="zh-TW" altLang="zh-TW" sz="2400" b="1" u="sng" dirty="0" smtClean="0">
                <a:solidFill>
                  <a:schemeClr val="accent3"/>
                </a:solidFill>
              </a:rPr>
              <a:t>值</a:t>
            </a:r>
            <a:r>
              <a:rPr lang="zh-TW" altLang="zh-TW" sz="2400" b="1" dirty="0" smtClean="0">
                <a:solidFill>
                  <a:schemeClr val="accent3"/>
                </a:solidFill>
              </a:rPr>
              <a:t>將</a:t>
            </a:r>
            <a:r>
              <a:rPr lang="zh-TW" altLang="zh-TW" sz="2400" b="1" dirty="0">
                <a:solidFill>
                  <a:schemeClr val="accent3"/>
                </a:solidFill>
              </a:rPr>
              <a:t>與</a:t>
            </a:r>
            <a:r>
              <a:rPr lang="en-US" altLang="zh-TW" sz="2400" b="1" dirty="0">
                <a:solidFill>
                  <a:schemeClr val="accent3"/>
                </a:solidFill>
              </a:rPr>
              <a:t>106</a:t>
            </a:r>
            <a:r>
              <a:rPr lang="zh-TW" altLang="zh-TW" sz="2400" b="1" dirty="0">
                <a:solidFill>
                  <a:schemeClr val="accent3"/>
                </a:solidFill>
              </a:rPr>
              <a:t>年</a:t>
            </a:r>
            <a:r>
              <a:rPr lang="en-US" altLang="zh-TW" sz="2400" b="1" dirty="0">
                <a:solidFill>
                  <a:schemeClr val="accent3"/>
                </a:solidFill>
              </a:rPr>
              <a:t>9</a:t>
            </a:r>
            <a:r>
              <a:rPr lang="zh-TW" altLang="zh-TW" sz="2400" b="1" dirty="0">
                <a:solidFill>
                  <a:schemeClr val="accent3"/>
                </a:solidFill>
              </a:rPr>
              <a:t>月</a:t>
            </a:r>
            <a:r>
              <a:rPr lang="en-US" altLang="zh-TW" sz="2400" b="1" dirty="0">
                <a:solidFill>
                  <a:schemeClr val="accent3"/>
                </a:solidFill>
              </a:rPr>
              <a:t>30</a:t>
            </a:r>
            <a:r>
              <a:rPr lang="zh-TW" altLang="zh-TW" sz="2400" b="1" dirty="0">
                <a:solidFill>
                  <a:schemeClr val="accent3"/>
                </a:solidFill>
              </a:rPr>
              <a:t>日之單位</a:t>
            </a:r>
            <a:r>
              <a:rPr lang="zh-TW" altLang="zh-TW" sz="2400" b="1" dirty="0" smtClean="0">
                <a:solidFill>
                  <a:schemeClr val="accent3"/>
                </a:solidFill>
              </a:rPr>
              <a:t>員工</a:t>
            </a:r>
            <a:endParaRPr lang="en-US" altLang="zh-TW" sz="2400" b="1" dirty="0" smtClean="0">
              <a:solidFill>
                <a:schemeClr val="accent3"/>
              </a:solidFill>
            </a:endParaRPr>
          </a:p>
          <a:p>
            <a:pPr lvl="0"/>
            <a:r>
              <a:rPr lang="zh-TW" altLang="en-US" sz="2400" b="1" dirty="0">
                <a:solidFill>
                  <a:schemeClr val="accent3"/>
                </a:solidFill>
              </a:rPr>
              <a:t> </a:t>
            </a:r>
            <a:r>
              <a:rPr lang="zh-TW" altLang="en-US" sz="2400" b="1" dirty="0" smtClean="0">
                <a:solidFill>
                  <a:schemeClr val="accent3"/>
                </a:solidFill>
              </a:rPr>
              <a:t>  </a:t>
            </a:r>
            <a:r>
              <a:rPr lang="zh-TW" altLang="zh-TW" sz="2400" b="1" dirty="0" smtClean="0">
                <a:solidFill>
                  <a:schemeClr val="accent3"/>
                </a:solidFill>
              </a:rPr>
              <a:t>個人</a:t>
            </a:r>
            <a:r>
              <a:rPr lang="zh-TW" altLang="zh-TW" sz="2400" b="1" dirty="0">
                <a:solidFill>
                  <a:schemeClr val="accent3"/>
                </a:solidFill>
              </a:rPr>
              <a:t>帳號註冊比率相比。</a:t>
            </a:r>
          </a:p>
          <a:p>
            <a:endParaRPr lang="zh-TW" altLang="en-US" dirty="0">
              <a:solidFill>
                <a:schemeClr val="accent3"/>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1843347634"/>
              </p:ext>
            </p:extLst>
          </p:nvPr>
        </p:nvGraphicFramePr>
        <p:xfrm>
          <a:off x="0" y="5445224"/>
          <a:ext cx="9144000" cy="977692"/>
        </p:xfrm>
        <a:graphic>
          <a:graphicData uri="http://schemas.openxmlformats.org/drawingml/2006/table">
            <a:tbl>
              <a:tblPr firstRow="1" bandRow="1">
                <a:tableStyleId>{5C22544A-7EE6-4342-B048-85BDC9FD1C3A}</a:tableStyleId>
              </a:tblPr>
              <a:tblGrid>
                <a:gridCol w="3048000"/>
                <a:gridCol w="6096000"/>
              </a:tblGrid>
              <a:tr h="536180">
                <a:tc gridSpan="2">
                  <a:txBody>
                    <a:bodyPr/>
                    <a:lstStyle/>
                    <a:p>
                      <a:pPr algn="ctr"/>
                      <a:r>
                        <a:rPr lang="en-US" altLang="zh-TW" sz="2400" b="1" dirty="0" smtClean="0">
                          <a:latin typeface="微軟正黑體" panose="020B0604030504040204" pitchFamily="34" charset="-120"/>
                          <a:ea typeface="微軟正黑體" panose="020B0604030504040204" pitchFamily="34" charset="-120"/>
                        </a:rPr>
                        <a:t>106</a:t>
                      </a:r>
                      <a:r>
                        <a:rPr lang="zh-TW" altLang="en-US" sz="2400" b="1" dirty="0" smtClean="0">
                          <a:latin typeface="微軟正黑體" panose="020B0604030504040204" pitchFamily="34" charset="-120"/>
                          <a:ea typeface="微軟正黑體" panose="020B0604030504040204" pitchFamily="34" charset="-120"/>
                        </a:rPr>
                        <a:t>年獎勵</a:t>
                      </a:r>
                      <a:endParaRPr lang="zh-TW" altLang="en-US" sz="2400" b="1" dirty="0">
                        <a:latin typeface="微軟正黑體" panose="020B0604030504040204" pitchFamily="34" charset="-120"/>
                        <a:ea typeface="微軟正黑體" panose="020B0604030504040204" pitchFamily="34" charset="-120"/>
                      </a:endParaRPr>
                    </a:p>
                  </a:txBody>
                  <a:tcPr>
                    <a:solidFill>
                      <a:srgbClr val="FF0000"/>
                    </a:solidFill>
                  </a:tcPr>
                </a:tc>
                <a:tc hMerge="1">
                  <a:txBody>
                    <a:bodyPr/>
                    <a:lstStyle/>
                    <a:p>
                      <a:endParaRPr lang="zh-TW" altLang="en-US" dirty="0"/>
                    </a:p>
                  </a:txBody>
                  <a:tcPr/>
                </a:tc>
              </a:tr>
              <a:tr h="441512">
                <a:tc>
                  <a:txBody>
                    <a:bodyPr/>
                    <a:lstStyle/>
                    <a:p>
                      <a:pPr algn="ctr"/>
                      <a:r>
                        <a:rPr lang="zh-TW" altLang="en-US" b="1" dirty="0" smtClean="0"/>
                        <a:t>二名</a:t>
                      </a:r>
                      <a:endParaRPr lang="zh-TW" altLang="en-US" b="1" dirty="0"/>
                    </a:p>
                  </a:txBody>
                  <a:tcPr/>
                </a:tc>
                <a:tc>
                  <a:txBody>
                    <a:bodyPr/>
                    <a:lstStyle/>
                    <a:p>
                      <a:pPr algn="ctr"/>
                      <a:r>
                        <a:rPr lang="zh-TW" altLang="zh-TW" sz="1800" b="1" kern="1200" dirty="0" smtClean="0">
                          <a:solidFill>
                            <a:schemeClr val="dk1"/>
                          </a:solidFill>
                          <a:effectLst/>
                          <a:latin typeface="+mn-lt"/>
                          <a:ea typeface="+mn-ea"/>
                          <a:cs typeface="+mn-cs"/>
                        </a:rPr>
                        <a:t>獎狀乙張及價值新台幣</a:t>
                      </a:r>
                      <a:r>
                        <a:rPr lang="en-US" altLang="zh-TW" sz="1800" b="1" kern="1200" dirty="0" smtClean="0">
                          <a:solidFill>
                            <a:schemeClr val="dk1"/>
                          </a:solidFill>
                          <a:effectLst/>
                          <a:latin typeface="+mn-lt"/>
                          <a:ea typeface="+mn-ea"/>
                          <a:cs typeface="+mn-cs"/>
                        </a:rPr>
                        <a:t>2,000</a:t>
                      </a:r>
                      <a:r>
                        <a:rPr lang="zh-TW" altLang="zh-TW" sz="1800" b="1" kern="1200" dirty="0" smtClean="0">
                          <a:solidFill>
                            <a:schemeClr val="dk1"/>
                          </a:solidFill>
                          <a:effectLst/>
                          <a:latin typeface="+mn-lt"/>
                          <a:ea typeface="+mn-ea"/>
                          <a:cs typeface="+mn-cs"/>
                        </a:rPr>
                        <a:t>元全聯商店商品禮劵</a:t>
                      </a:r>
                      <a:endParaRPr lang="zh-TW" altLang="en-US" sz="2400" b="1" dirty="0">
                        <a:latin typeface="微軟正黑體" panose="020B0604030504040204" pitchFamily="34" charset="-120"/>
                        <a:ea typeface="微軟正黑體" panose="020B0604030504040204" pitchFamily="34" charset="-120"/>
                      </a:endParaRPr>
                    </a:p>
                  </a:txBody>
                  <a:tcPr/>
                </a:tc>
              </a:tr>
            </a:tbl>
          </a:graphicData>
        </a:graphic>
      </p:graphicFrame>
    </p:spTree>
    <p:extLst>
      <p:ext uri="{BB962C8B-B14F-4D97-AF65-F5344CB8AC3E}">
        <p14:creationId xmlns:p14="http://schemas.microsoft.com/office/powerpoint/2010/main" val="406549124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33"/>
          <p:cNvSpPr/>
          <p:nvPr/>
        </p:nvSpPr>
        <p:spPr bwMode="auto">
          <a:xfrm>
            <a:off x="1977998" y="1484784"/>
            <a:ext cx="6880225" cy="1706365"/>
          </a:xfrm>
          <a:prstGeom prst="roundRect">
            <a:avLst/>
          </a:prstGeom>
          <a:noFill/>
          <a:ln w="19050" cap="flat" cmpd="sng" algn="ctr">
            <a:solidFill>
              <a:srgbClr val="00B050"/>
            </a:solidFill>
            <a:prstDash val="sysDot"/>
          </a:ln>
          <a:effectLst/>
        </p:spPr>
        <p:txBody>
          <a:bodyPr anchor="ctr"/>
          <a:lstStyle/>
          <a:p>
            <a:endParaRPr kumimoji="1" lang="zh-TW" altLang="en-US" sz="1900" dirty="0">
              <a:latin typeface="Times New Roman" pitchFamily="18" charset="0"/>
              <a:ea typeface="標楷體" pitchFamily="65" charset="-120"/>
            </a:endParaRPr>
          </a:p>
        </p:txBody>
      </p:sp>
      <p:sp>
        <p:nvSpPr>
          <p:cNvPr id="6" name="Oval 27"/>
          <p:cNvSpPr>
            <a:spLocks noChangeArrowheads="1"/>
          </p:cNvSpPr>
          <p:nvPr/>
        </p:nvSpPr>
        <p:spPr bwMode="auto">
          <a:xfrm>
            <a:off x="425308" y="1222523"/>
            <a:ext cx="1493838" cy="1438275"/>
          </a:xfrm>
          <a:prstGeom prst="ellipse">
            <a:avLst/>
          </a:prstGeom>
          <a:gradFill rotWithShape="1">
            <a:gsLst>
              <a:gs pos="0">
                <a:schemeClr val="bg1"/>
              </a:gs>
              <a:gs pos="100000">
                <a:srgbClr val="FFCCCC"/>
              </a:gs>
            </a:gsLst>
            <a:lin ang="18900000" scaled="1"/>
          </a:gradFill>
          <a:ln w="19050" cap="rnd">
            <a:solidFill>
              <a:srgbClr val="339966"/>
            </a:solidFill>
            <a:prstDash val="sysDot"/>
            <a:round/>
            <a:headEnd/>
            <a:tailEnd/>
          </a:ln>
          <a:effectLst/>
        </p:spPr>
        <p:txBody>
          <a:bodyPr wrap="none" anchor="ctr"/>
          <a:lstStyle/>
          <a:p>
            <a:pPr algn="ctr"/>
            <a:r>
              <a:rPr lang="zh-TW" altLang="zh-TW" sz="2400" b="1" dirty="0" smtClean="0"/>
              <a:t>績優</a:t>
            </a:r>
            <a:endParaRPr lang="en-US" altLang="zh-TW" sz="2400" b="1" dirty="0" smtClean="0"/>
          </a:p>
          <a:p>
            <a:pPr algn="ctr"/>
            <a:r>
              <a:rPr lang="zh-TW" altLang="zh-TW" sz="2400" b="1" dirty="0" smtClean="0"/>
              <a:t>開通</a:t>
            </a:r>
            <a:r>
              <a:rPr lang="zh-TW" altLang="zh-TW" sz="2400" b="1" dirty="0"/>
              <a:t>獎</a:t>
            </a:r>
            <a:endParaRPr lang="zh-TW" altLang="en-US" sz="2400" b="1" dirty="0">
              <a:latin typeface="微軟正黑體" panose="020B0604030504040204" pitchFamily="34" charset="-120"/>
              <a:ea typeface="微軟正黑體" panose="020B0604030504040204" pitchFamily="34" charset="-120"/>
            </a:endParaRPr>
          </a:p>
        </p:txBody>
      </p:sp>
      <p:sp>
        <p:nvSpPr>
          <p:cNvPr id="9" name="矩形 8"/>
          <p:cNvSpPr/>
          <p:nvPr/>
        </p:nvSpPr>
        <p:spPr>
          <a:xfrm>
            <a:off x="2205317" y="1571308"/>
            <a:ext cx="6572223" cy="1569660"/>
          </a:xfrm>
          <a:prstGeom prst="rect">
            <a:avLst/>
          </a:prstGeom>
        </p:spPr>
        <p:txBody>
          <a:bodyPr wrap="square">
            <a:spAutoFit/>
          </a:bodyPr>
          <a:lstStyle/>
          <a:p>
            <a:r>
              <a:rPr lang="zh-TW" altLang="zh-TW" sz="2400" b="1" dirty="0">
                <a:latin typeface="微軟正黑體" panose="020B0604030504040204" pitchFamily="34" charset="-120"/>
                <a:ea typeface="微軟正黑體" panose="020B0604030504040204" pitchFamily="34" charset="-120"/>
              </a:rPr>
              <a:t>花蓮縣政府所屬機關及單位、公營事業機構、高中</a:t>
            </a:r>
            <a:r>
              <a:rPr lang="en-US" altLang="zh-TW" sz="24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職</a:t>
            </a:r>
            <a:r>
              <a:rPr lang="en-US" altLang="zh-TW" sz="24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以下學校等單位員工個人帳號註冊比率於</a:t>
            </a:r>
            <a:r>
              <a:rPr lang="en-US" altLang="zh-TW" sz="2400" b="1" dirty="0">
                <a:latin typeface="微軟正黑體" panose="020B0604030504040204" pitchFamily="34" charset="-120"/>
                <a:ea typeface="微軟正黑體" panose="020B0604030504040204" pitchFamily="34" charset="-120"/>
              </a:rPr>
              <a:t>106</a:t>
            </a:r>
            <a:r>
              <a:rPr lang="zh-TW" altLang="zh-TW" sz="2400" b="1" dirty="0">
                <a:latin typeface="微軟正黑體" panose="020B0604030504040204" pitchFamily="34" charset="-120"/>
                <a:ea typeface="微軟正黑體" panose="020B0604030504040204" pitchFamily="34" charset="-120"/>
              </a:rPr>
              <a:t>年</a:t>
            </a:r>
            <a:r>
              <a:rPr lang="en-US" altLang="zh-TW" sz="2400" b="1" dirty="0">
                <a:latin typeface="微軟正黑體" panose="020B0604030504040204" pitchFamily="34" charset="-120"/>
                <a:ea typeface="微軟正黑體" panose="020B0604030504040204" pitchFamily="34" charset="-120"/>
              </a:rPr>
              <a:t>9</a:t>
            </a:r>
            <a:r>
              <a:rPr lang="zh-TW" altLang="zh-TW" sz="2400" b="1" dirty="0">
                <a:latin typeface="微軟正黑體" panose="020B0604030504040204" pitchFamily="34" charset="-120"/>
                <a:ea typeface="微軟正黑體" panose="020B0604030504040204" pitchFamily="34" charset="-120"/>
              </a:rPr>
              <a:t>月</a:t>
            </a:r>
            <a:r>
              <a:rPr lang="en-US" altLang="zh-TW" sz="2400" b="1" dirty="0">
                <a:latin typeface="微軟正黑體" panose="020B0604030504040204" pitchFamily="34" charset="-120"/>
                <a:ea typeface="微軟正黑體" panose="020B0604030504040204" pitchFamily="34" charset="-120"/>
              </a:rPr>
              <a:t>30</a:t>
            </a:r>
            <a:r>
              <a:rPr lang="zh-TW" altLang="zh-TW" sz="2400" b="1" dirty="0">
                <a:latin typeface="微軟正黑體" panose="020B0604030504040204" pitchFamily="34" charset="-120"/>
                <a:ea typeface="微軟正黑體" panose="020B0604030504040204" pitchFamily="34" charset="-120"/>
              </a:rPr>
              <a:t>日為</a:t>
            </a:r>
            <a:r>
              <a:rPr lang="en-US" altLang="zh-TW" sz="2400" b="1" dirty="0">
                <a:latin typeface="微軟正黑體" panose="020B0604030504040204" pitchFamily="34" charset="-120"/>
                <a:ea typeface="微軟正黑體" panose="020B0604030504040204" pitchFamily="34" charset="-120"/>
              </a:rPr>
              <a:t>90%</a:t>
            </a:r>
            <a:r>
              <a:rPr lang="zh-TW" altLang="zh-TW" sz="2400" b="1" dirty="0">
                <a:latin typeface="微軟正黑體" panose="020B0604030504040204" pitchFamily="34" charset="-120"/>
                <a:ea typeface="微軟正黑體" panose="020B0604030504040204" pitchFamily="34" charset="-120"/>
              </a:rPr>
              <a:t>以上之單位，即可參與「績優開通獎」抽獎活動。</a:t>
            </a:r>
          </a:p>
        </p:txBody>
      </p:sp>
      <p:sp>
        <p:nvSpPr>
          <p:cNvPr id="11" name="圓角矩形 33"/>
          <p:cNvSpPr/>
          <p:nvPr/>
        </p:nvSpPr>
        <p:spPr bwMode="auto">
          <a:xfrm>
            <a:off x="1907704" y="3501008"/>
            <a:ext cx="6880225" cy="1273175"/>
          </a:xfrm>
          <a:prstGeom prst="roundRect">
            <a:avLst/>
          </a:prstGeom>
          <a:noFill/>
          <a:ln w="19050" cap="flat" cmpd="sng" algn="ctr">
            <a:solidFill>
              <a:srgbClr val="00B050"/>
            </a:solidFill>
            <a:prstDash val="sysDot"/>
          </a:ln>
          <a:effectLst/>
        </p:spPr>
        <p:txBody>
          <a:bodyPr anchor="ctr"/>
          <a:lstStyle/>
          <a:p>
            <a:endParaRPr kumimoji="1" lang="zh-TW" altLang="en-US" sz="1900" dirty="0">
              <a:latin typeface="Times New Roman" pitchFamily="18" charset="0"/>
              <a:ea typeface="標楷體" pitchFamily="65" charset="-120"/>
            </a:endParaRPr>
          </a:p>
        </p:txBody>
      </p:sp>
      <p:sp>
        <p:nvSpPr>
          <p:cNvPr id="13" name="矩形 12"/>
          <p:cNvSpPr/>
          <p:nvPr/>
        </p:nvSpPr>
        <p:spPr>
          <a:xfrm>
            <a:off x="2051720" y="3750131"/>
            <a:ext cx="6640792" cy="830997"/>
          </a:xfrm>
          <a:prstGeom prst="rect">
            <a:avLst/>
          </a:prstGeom>
        </p:spPr>
        <p:txBody>
          <a:bodyPr wrap="square">
            <a:spAutoFit/>
          </a:bodyPr>
          <a:lstStyle/>
          <a:p>
            <a:pPr lvl="0"/>
            <a:r>
              <a:rPr lang="zh-TW" altLang="zh-TW" sz="2400" b="1" dirty="0">
                <a:latin typeface="+mn-ea"/>
              </a:rPr>
              <a:t>單位員工個人帳號註冊比率計算方式：</a:t>
            </a:r>
            <a:r>
              <a:rPr lang="en-US" altLang="zh-TW" sz="2400" b="1" dirty="0">
                <a:latin typeface="+mn-ea"/>
              </a:rPr>
              <a:t>(</a:t>
            </a:r>
            <a:r>
              <a:rPr lang="zh-TW" altLang="zh-TW" sz="2400" b="1" dirty="0">
                <a:latin typeface="+mn-ea"/>
              </a:rPr>
              <a:t>單位員工個人帳號註冊人數</a:t>
            </a:r>
            <a:r>
              <a:rPr lang="en-US" altLang="zh-TW" sz="2400" b="1" dirty="0">
                <a:latin typeface="+mn-ea"/>
              </a:rPr>
              <a:t>/</a:t>
            </a:r>
            <a:r>
              <a:rPr lang="zh-TW" altLang="zh-TW" sz="2400" b="1" dirty="0">
                <a:latin typeface="+mn-ea"/>
              </a:rPr>
              <a:t>機關構應申報人數</a:t>
            </a:r>
            <a:r>
              <a:rPr lang="en-US" altLang="zh-TW" sz="2400" b="1" dirty="0">
                <a:latin typeface="+mn-ea"/>
              </a:rPr>
              <a:t>)</a:t>
            </a:r>
            <a:r>
              <a:rPr lang="zh-TW" altLang="zh-TW" sz="2400" b="1" dirty="0">
                <a:latin typeface="+mn-ea"/>
              </a:rPr>
              <a:t>×</a:t>
            </a:r>
            <a:r>
              <a:rPr lang="en-US" altLang="zh-TW" sz="2400" b="1" dirty="0" smtClean="0">
                <a:latin typeface="+mn-ea"/>
              </a:rPr>
              <a:t>100</a:t>
            </a:r>
            <a:r>
              <a:rPr lang="zh-TW" altLang="zh-TW" sz="2400" b="1" dirty="0" smtClean="0">
                <a:latin typeface="+mn-ea"/>
              </a:rPr>
              <a:t>。</a:t>
            </a:r>
            <a:endParaRPr lang="zh-TW" altLang="zh-TW" sz="2400" b="1" dirty="0">
              <a:latin typeface="+mn-ea"/>
            </a:endParaRPr>
          </a:p>
        </p:txBody>
      </p:sp>
      <p:graphicFrame>
        <p:nvGraphicFramePr>
          <p:cNvPr id="15" name="表格 14"/>
          <p:cNvGraphicFramePr>
            <a:graphicFrameLocks noGrp="1"/>
          </p:cNvGraphicFramePr>
          <p:nvPr>
            <p:extLst>
              <p:ext uri="{D42A27DB-BD31-4B8C-83A1-F6EECF244321}">
                <p14:modId xmlns:p14="http://schemas.microsoft.com/office/powerpoint/2010/main" val="2452929415"/>
              </p:ext>
            </p:extLst>
          </p:nvPr>
        </p:nvGraphicFramePr>
        <p:xfrm>
          <a:off x="547688" y="5013176"/>
          <a:ext cx="8032353" cy="914400"/>
        </p:xfrm>
        <a:graphic>
          <a:graphicData uri="http://schemas.openxmlformats.org/drawingml/2006/table">
            <a:tbl>
              <a:tblPr firstRow="1" bandRow="1">
                <a:tableStyleId>{5C22544A-7EE6-4342-B048-85BDC9FD1C3A}</a:tableStyleId>
              </a:tblPr>
              <a:tblGrid>
                <a:gridCol w="2677451"/>
                <a:gridCol w="5354902"/>
              </a:tblGrid>
              <a:tr h="376476">
                <a:tc gridSpan="2">
                  <a:txBody>
                    <a:bodyPr/>
                    <a:lstStyle/>
                    <a:p>
                      <a:pPr algn="ctr"/>
                      <a:r>
                        <a:rPr lang="en-US" altLang="zh-TW" sz="2400" b="1" dirty="0" smtClean="0">
                          <a:latin typeface="微軟正黑體" panose="020B0604030504040204" pitchFamily="34" charset="-120"/>
                          <a:ea typeface="微軟正黑體" panose="020B0604030504040204" pitchFamily="34" charset="-120"/>
                        </a:rPr>
                        <a:t>106</a:t>
                      </a:r>
                      <a:r>
                        <a:rPr lang="zh-TW" altLang="en-US" sz="2400" b="1" dirty="0" smtClean="0">
                          <a:latin typeface="微軟正黑體" panose="020B0604030504040204" pitchFamily="34" charset="-120"/>
                          <a:ea typeface="微軟正黑體" panose="020B0604030504040204" pitchFamily="34" charset="-120"/>
                        </a:rPr>
                        <a:t>年獎勵</a:t>
                      </a:r>
                      <a:endParaRPr lang="zh-TW" altLang="en-US" sz="2400" b="1" dirty="0">
                        <a:latin typeface="微軟正黑體" panose="020B0604030504040204" pitchFamily="34" charset="-120"/>
                        <a:ea typeface="微軟正黑體" panose="020B0604030504040204" pitchFamily="34" charset="-120"/>
                      </a:endParaRPr>
                    </a:p>
                  </a:txBody>
                  <a:tcPr>
                    <a:solidFill>
                      <a:srgbClr val="FF0000"/>
                    </a:solidFill>
                  </a:tcPr>
                </a:tc>
                <a:tc hMerge="1">
                  <a:txBody>
                    <a:bodyPr/>
                    <a:lstStyle/>
                    <a:p>
                      <a:endParaRPr lang="zh-TW" altLang="en-US" dirty="0"/>
                    </a:p>
                  </a:txBody>
                  <a:tcPr/>
                </a:tc>
              </a:tr>
              <a:tr h="376476">
                <a:tc>
                  <a:txBody>
                    <a:bodyPr/>
                    <a:lstStyle/>
                    <a:p>
                      <a:pPr algn="ctr"/>
                      <a:r>
                        <a:rPr lang="zh-TW" altLang="en-US" sz="2400" b="1" dirty="0" smtClean="0">
                          <a:latin typeface="微軟正黑體" panose="020B0604030504040204" pitchFamily="34" charset="-120"/>
                          <a:ea typeface="微軟正黑體" panose="020B0604030504040204" pitchFamily="34" charset="-120"/>
                        </a:rPr>
                        <a:t>二</a:t>
                      </a:r>
                      <a:r>
                        <a:rPr lang="zh-TW" altLang="zh-TW" sz="2400" b="1" dirty="0" smtClean="0">
                          <a:latin typeface="微軟正黑體" panose="020B0604030504040204" pitchFamily="34" charset="-120"/>
                          <a:ea typeface="微軟正黑體" panose="020B0604030504040204" pitchFamily="34" charset="-120"/>
                        </a:rPr>
                        <a:t>名</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pPr algn="ctr"/>
                      <a:r>
                        <a:rPr lang="zh-TW" altLang="zh-TW" sz="1800" b="1" kern="1200" dirty="0" smtClean="0">
                          <a:solidFill>
                            <a:schemeClr val="dk1"/>
                          </a:solidFill>
                          <a:effectLst/>
                          <a:latin typeface="+mn-lt"/>
                          <a:ea typeface="+mn-ea"/>
                          <a:cs typeface="+mn-cs"/>
                        </a:rPr>
                        <a:t>獎狀乙張及價值新台幣</a:t>
                      </a:r>
                      <a:r>
                        <a:rPr lang="en-US" altLang="zh-TW" sz="1800" b="1" kern="1200" dirty="0" smtClean="0">
                          <a:solidFill>
                            <a:schemeClr val="dk1"/>
                          </a:solidFill>
                          <a:effectLst/>
                          <a:latin typeface="+mn-lt"/>
                          <a:ea typeface="+mn-ea"/>
                          <a:cs typeface="+mn-cs"/>
                        </a:rPr>
                        <a:t>3,000</a:t>
                      </a:r>
                      <a:r>
                        <a:rPr lang="zh-TW" altLang="zh-TW" sz="1800" b="1" kern="1200" dirty="0" smtClean="0">
                          <a:solidFill>
                            <a:schemeClr val="dk1"/>
                          </a:solidFill>
                          <a:effectLst/>
                          <a:latin typeface="+mn-lt"/>
                          <a:ea typeface="+mn-ea"/>
                          <a:cs typeface="+mn-cs"/>
                        </a:rPr>
                        <a:t>元全聯商店商品禮劵</a:t>
                      </a:r>
                      <a:endParaRPr lang="zh-TW" altLang="en-US" sz="2400" b="1" dirty="0">
                        <a:latin typeface="微軟正黑體" panose="020B0604030504040204" pitchFamily="34" charset="-120"/>
                        <a:ea typeface="微軟正黑體" panose="020B0604030504040204" pitchFamily="34" charset="-120"/>
                      </a:endParaRPr>
                    </a:p>
                  </a:txBody>
                  <a:tcPr/>
                </a:tc>
              </a:tr>
            </a:tbl>
          </a:graphicData>
        </a:graphic>
      </p:graphicFrame>
      <p:sp>
        <p:nvSpPr>
          <p:cNvPr id="12" name="標題 1"/>
          <p:cNvSpPr>
            <a:spLocks noGrp="1"/>
          </p:cNvSpPr>
          <p:nvPr>
            <p:ph type="title"/>
          </p:nvPr>
        </p:nvSpPr>
        <p:spPr>
          <a:xfrm>
            <a:off x="547688" y="319088"/>
            <a:ext cx="7162800" cy="563562"/>
          </a:xfrm>
        </p:spPr>
        <p:txBody>
          <a:bodyPr/>
          <a:lstStyle/>
          <a:p>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rPr>
              <a:t>二、</a:t>
            </a: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花蓮縣環保局</a:t>
            </a:r>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獎勵計畫</a:t>
            </a:r>
          </a:p>
        </p:txBody>
      </p:sp>
    </p:spTree>
    <p:extLst>
      <p:ext uri="{BB962C8B-B14F-4D97-AF65-F5344CB8AC3E}">
        <p14:creationId xmlns:p14="http://schemas.microsoft.com/office/powerpoint/2010/main" val="225137664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39552" y="319088"/>
            <a:ext cx="7162800" cy="563562"/>
          </a:xfrm>
        </p:spPr>
        <p:txBody>
          <a:bodyPr/>
          <a:lstStyle/>
          <a:p>
            <a:r>
              <a:rPr lang="zh-TW" altLang="en-US" b="1" dirty="0">
                <a:solidFill>
                  <a:srgbClr val="0000FF"/>
                </a:solidFill>
                <a:effectLst>
                  <a:outerShdw blurRad="38100" dist="38100" dir="2700000" algn="tl">
                    <a:srgbClr val="000000">
                      <a:alpha val="43137"/>
                    </a:srgbClr>
                  </a:outerShdw>
                </a:effectLst>
              </a:rPr>
              <a:t>二、花蓮縣環保局獎勵計畫</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71538727"/>
              </p:ext>
            </p:extLst>
          </p:nvPr>
        </p:nvGraphicFramePr>
        <p:xfrm>
          <a:off x="107504" y="2160665"/>
          <a:ext cx="4209653" cy="4220663"/>
        </p:xfrm>
        <a:graphic>
          <a:graphicData uri="http://schemas.openxmlformats.org/drawingml/2006/table">
            <a:tbl>
              <a:tblPr>
                <a:tableStyleId>{5C22544A-7EE6-4342-B048-85BDC9FD1C3A}</a:tableStyleId>
              </a:tblPr>
              <a:tblGrid>
                <a:gridCol w="1329364"/>
                <a:gridCol w="758868"/>
                <a:gridCol w="918663"/>
                <a:gridCol w="1202758"/>
              </a:tblGrid>
              <a:tr h="349753">
                <a:tc>
                  <a:txBody>
                    <a:bodyPr/>
                    <a:lstStyle/>
                    <a:p>
                      <a:pPr algn="l" fontAlgn="t"/>
                      <a:r>
                        <a:rPr lang="zh-TW" altLang="en-US" sz="1200" b="1" u="none" strike="noStrike" dirty="0">
                          <a:effectLst/>
                        </a:rPr>
                        <a:t>機關構名稱</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tc>
                <a:tc>
                  <a:txBody>
                    <a:bodyPr/>
                    <a:lstStyle/>
                    <a:p>
                      <a:pPr algn="l" fontAlgn="t"/>
                      <a:r>
                        <a:rPr lang="zh-TW" altLang="en-US" sz="1200" b="1" u="none" strike="noStrike">
                          <a:effectLst/>
                        </a:rPr>
                        <a:t>應申報人數</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tc>
                <a:tc>
                  <a:txBody>
                    <a:bodyPr/>
                    <a:lstStyle/>
                    <a:p>
                      <a:pPr algn="l" fontAlgn="t"/>
                      <a:r>
                        <a:rPr lang="zh-TW" altLang="en-US" sz="1200" b="1" u="none" strike="noStrike">
                          <a:effectLst/>
                        </a:rPr>
                        <a:t>個人帳號註冊人數</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tc>
                <a:tc>
                  <a:txBody>
                    <a:bodyPr/>
                    <a:lstStyle/>
                    <a:p>
                      <a:pPr algn="l" fontAlgn="t"/>
                      <a:r>
                        <a:rPr lang="zh-TW" altLang="en-US" sz="1200" b="1" u="none" strike="noStrike" dirty="0">
                          <a:effectLst/>
                        </a:rPr>
                        <a:t>個人帳號註冊比率</a:t>
                      </a:r>
                      <a:r>
                        <a:rPr lang="en-US" altLang="zh-TW" sz="1200" b="1" u="none" strike="noStrike" dirty="0">
                          <a:effectLst/>
                        </a:rPr>
                        <a:t>(%)</a:t>
                      </a:r>
                      <a:endParaRPr lang="en-US" altLang="zh-TW"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tc>
              </a:tr>
              <a:tr h="349753">
                <a:tc>
                  <a:txBody>
                    <a:bodyPr/>
                    <a:lstStyle/>
                    <a:p>
                      <a:pPr algn="l" fontAlgn="t"/>
                      <a:r>
                        <a:rPr lang="zh-TW" altLang="en-US" sz="1000" b="1" u="none" strike="noStrike">
                          <a:effectLst/>
                        </a:rPr>
                        <a:t>花蓮縣政府</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912</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542</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59.43</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r>
              <a:tr h="349753">
                <a:tc>
                  <a:txBody>
                    <a:bodyPr/>
                    <a:lstStyle/>
                    <a:p>
                      <a:pPr algn="l" fontAlgn="t"/>
                      <a:r>
                        <a:rPr lang="zh-TW" altLang="en-US" sz="1000" b="1" u="none" strike="noStrike" dirty="0">
                          <a:effectLst/>
                        </a:rPr>
                        <a:t>花蓮縣花蓮市公所</a:t>
                      </a:r>
                      <a:endParaRPr lang="zh-TW" altLang="en-US"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371</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308</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83.02</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r>
              <a:tr h="349753">
                <a:tc>
                  <a:txBody>
                    <a:bodyPr/>
                    <a:lstStyle/>
                    <a:p>
                      <a:pPr algn="l" fontAlgn="t"/>
                      <a:r>
                        <a:rPr lang="zh-TW" altLang="en-US" sz="1000" b="1" u="none" strike="noStrike">
                          <a:effectLst/>
                        </a:rPr>
                        <a:t>花蓮縣地方稅務局</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136</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133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97.79</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r>
              <a:tr h="349753">
                <a:tc>
                  <a:txBody>
                    <a:bodyPr/>
                    <a:lstStyle/>
                    <a:p>
                      <a:pPr algn="l" fontAlgn="t"/>
                      <a:r>
                        <a:rPr lang="zh-TW" altLang="en-US" sz="1000" b="1" u="none" strike="noStrike">
                          <a:effectLst/>
                        </a:rPr>
                        <a:t>花蓮縣吉安鄉公所</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223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131</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58.74</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r>
              <a:tr h="349753">
                <a:tc>
                  <a:txBody>
                    <a:bodyPr/>
                    <a:lstStyle/>
                    <a:p>
                      <a:pPr algn="l" fontAlgn="t"/>
                      <a:r>
                        <a:rPr lang="zh-TW" altLang="en-US" sz="1000" b="1" u="none" strike="noStrike">
                          <a:effectLst/>
                        </a:rPr>
                        <a:t>花蓮縣消防局</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240</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131</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54.58</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r>
              <a:tr h="349753">
                <a:tc>
                  <a:txBody>
                    <a:bodyPr/>
                    <a:lstStyle/>
                    <a:p>
                      <a:pPr algn="l" fontAlgn="t"/>
                      <a:r>
                        <a:rPr lang="zh-TW" altLang="en-US" sz="1000" b="1" u="none" strike="noStrike">
                          <a:effectLst/>
                        </a:rPr>
                        <a:t>花蓮縣警察局吉安分局</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201</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114</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56.72</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r>
              <a:tr h="349753">
                <a:tc>
                  <a:txBody>
                    <a:bodyPr/>
                    <a:lstStyle/>
                    <a:p>
                      <a:pPr algn="l" fontAlgn="t"/>
                      <a:r>
                        <a:rPr lang="zh-TW" altLang="en-US" sz="1000" b="1" u="none" strike="noStrike">
                          <a:effectLst/>
                        </a:rPr>
                        <a:t>花蓮縣警察局</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157</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102</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64.97</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r>
              <a:tr h="349753">
                <a:tc>
                  <a:txBody>
                    <a:bodyPr/>
                    <a:lstStyle/>
                    <a:p>
                      <a:pPr algn="l" fontAlgn="t"/>
                      <a:r>
                        <a:rPr lang="zh-TW" altLang="en-US" sz="1000" b="1" u="none" strike="noStrike">
                          <a:effectLst/>
                        </a:rPr>
                        <a:t>花蓮縣警察局花蓮分局</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208</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100</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48.08</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r>
              <a:tr h="349753">
                <a:tc>
                  <a:txBody>
                    <a:bodyPr/>
                    <a:lstStyle/>
                    <a:p>
                      <a:pPr algn="l" fontAlgn="t"/>
                      <a:r>
                        <a:rPr lang="zh-TW" altLang="en-US" sz="1000" b="1" u="none" strike="noStrike">
                          <a:effectLst/>
                        </a:rPr>
                        <a:t>花蓮縣警察局玉里分局</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143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88</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61.54</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r>
              <a:tr h="349753">
                <a:tc>
                  <a:txBody>
                    <a:bodyPr/>
                    <a:lstStyle/>
                    <a:p>
                      <a:pPr algn="l" fontAlgn="t"/>
                      <a:r>
                        <a:rPr lang="zh-TW" altLang="en-US" sz="1000" b="1" u="none" strike="noStrike">
                          <a:effectLst/>
                        </a:rPr>
                        <a:t>花蓮縣壽豐鄉公所</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108</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86</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79.63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r>
              <a:tr h="349753">
                <a:tc>
                  <a:txBody>
                    <a:bodyPr/>
                    <a:lstStyle/>
                    <a:p>
                      <a:pPr algn="l" fontAlgn="t"/>
                      <a:r>
                        <a:rPr lang="zh-TW" altLang="en-US" sz="1000" b="1" u="none" strike="noStrike">
                          <a:effectLst/>
                        </a:rPr>
                        <a:t>花蓮縣花蓮地政事務所</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a:effectLst/>
                        </a:rPr>
                        <a:t>119</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84</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c>
                  <a:txBody>
                    <a:bodyPr/>
                    <a:lstStyle/>
                    <a:p>
                      <a:pPr algn="ctr" fontAlgn="t"/>
                      <a:r>
                        <a:rPr lang="en-US" altLang="zh-TW" sz="1000" b="1" u="none" strike="noStrike" dirty="0">
                          <a:effectLst/>
                        </a:rPr>
                        <a:t>70.59</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7620" marR="7620" marT="7620" marB="0"/>
                </a:tc>
              </a:tr>
            </a:tbl>
          </a:graphicData>
        </a:graphic>
      </p:graphicFrame>
      <p:sp>
        <p:nvSpPr>
          <p:cNvPr id="7" name="Oval 27"/>
          <p:cNvSpPr>
            <a:spLocks noChangeArrowheads="1"/>
          </p:cNvSpPr>
          <p:nvPr/>
        </p:nvSpPr>
        <p:spPr bwMode="auto">
          <a:xfrm>
            <a:off x="3635896" y="1124744"/>
            <a:ext cx="1322982" cy="1011661"/>
          </a:xfrm>
          <a:prstGeom prst="ellipse">
            <a:avLst/>
          </a:prstGeom>
          <a:gradFill rotWithShape="1">
            <a:gsLst>
              <a:gs pos="0">
                <a:schemeClr val="bg1"/>
              </a:gs>
              <a:gs pos="100000">
                <a:srgbClr val="FFCCCC"/>
              </a:gs>
            </a:gsLst>
            <a:lin ang="18900000" scaled="1"/>
          </a:gradFill>
          <a:ln w="19050" cap="rnd">
            <a:solidFill>
              <a:srgbClr val="339966"/>
            </a:solidFill>
            <a:prstDash val="sysDot"/>
            <a:round/>
            <a:headEnd/>
            <a:tailEnd/>
          </a:ln>
          <a:effectLst/>
        </p:spPr>
        <p:txBody>
          <a:bodyPr wrap="none" anchor="ctr"/>
          <a:lstStyle/>
          <a:p>
            <a:pPr algn="ctr"/>
            <a:r>
              <a:rPr lang="zh-TW" altLang="zh-TW" sz="2400" b="1" dirty="0" smtClean="0"/>
              <a:t>績優</a:t>
            </a:r>
            <a:endParaRPr lang="en-US" altLang="zh-TW" sz="2400" b="1" dirty="0" smtClean="0"/>
          </a:p>
          <a:p>
            <a:pPr algn="ctr"/>
            <a:r>
              <a:rPr lang="zh-TW" altLang="zh-TW" sz="2400" b="1" dirty="0" smtClean="0"/>
              <a:t>開通</a:t>
            </a:r>
            <a:r>
              <a:rPr lang="zh-TW" altLang="zh-TW" sz="2400" b="1" dirty="0"/>
              <a:t>獎</a:t>
            </a:r>
            <a:endParaRPr lang="zh-TW" altLang="en-US" sz="2400" b="1" dirty="0">
              <a:latin typeface="微軟正黑體" panose="020B0604030504040204" pitchFamily="34" charset="-120"/>
              <a:ea typeface="微軟正黑體" panose="020B0604030504040204"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3246326623"/>
              </p:ext>
            </p:extLst>
          </p:nvPr>
        </p:nvGraphicFramePr>
        <p:xfrm>
          <a:off x="4572000" y="2143417"/>
          <a:ext cx="4431307" cy="4220658"/>
        </p:xfrm>
        <a:graphic>
          <a:graphicData uri="http://schemas.openxmlformats.org/drawingml/2006/table">
            <a:tbl>
              <a:tblPr>
                <a:tableStyleId>{5C22544A-7EE6-4342-B048-85BDC9FD1C3A}</a:tableStyleId>
              </a:tblPr>
              <a:tblGrid>
                <a:gridCol w="1622995"/>
                <a:gridCol w="792088"/>
                <a:gridCol w="904439"/>
                <a:gridCol w="1111785"/>
              </a:tblGrid>
              <a:tr h="404234">
                <a:tc>
                  <a:txBody>
                    <a:bodyPr/>
                    <a:lstStyle/>
                    <a:p>
                      <a:pPr algn="l" fontAlgn="t"/>
                      <a:r>
                        <a:rPr lang="zh-TW" altLang="en-US" sz="1200" b="1" u="none" strike="noStrike" dirty="0">
                          <a:effectLst/>
                        </a:rPr>
                        <a:t>機關構名稱</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tc>
                <a:tc>
                  <a:txBody>
                    <a:bodyPr/>
                    <a:lstStyle/>
                    <a:p>
                      <a:pPr algn="l" fontAlgn="t"/>
                      <a:r>
                        <a:rPr lang="zh-TW" altLang="en-US" sz="1200" b="1" u="none" strike="noStrike">
                          <a:effectLst/>
                        </a:rPr>
                        <a:t>應申報人數</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tc>
                <a:tc>
                  <a:txBody>
                    <a:bodyPr/>
                    <a:lstStyle/>
                    <a:p>
                      <a:pPr algn="l" fontAlgn="t"/>
                      <a:r>
                        <a:rPr lang="zh-TW" altLang="en-US" sz="1200" b="1" u="none" strike="noStrike">
                          <a:effectLst/>
                        </a:rPr>
                        <a:t>個人帳號註冊人數</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tc>
                <a:tc>
                  <a:txBody>
                    <a:bodyPr/>
                    <a:lstStyle/>
                    <a:p>
                      <a:pPr algn="l" fontAlgn="t"/>
                      <a:r>
                        <a:rPr lang="zh-TW" altLang="en-US" sz="1200" b="1" u="none" strike="noStrike" dirty="0">
                          <a:effectLst/>
                        </a:rPr>
                        <a:t>個人帳號註冊比率</a:t>
                      </a:r>
                      <a:r>
                        <a:rPr lang="en-US" altLang="zh-TW" sz="1200" b="1" u="none" strike="noStrike" dirty="0">
                          <a:effectLst/>
                        </a:rPr>
                        <a:t>(%)</a:t>
                      </a:r>
                      <a:endParaRPr lang="en-US" altLang="zh-TW"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tc>
              </a:tr>
              <a:tr h="409094">
                <a:tc>
                  <a:txBody>
                    <a:bodyPr/>
                    <a:lstStyle/>
                    <a:p>
                      <a:pPr algn="l" fontAlgn="t"/>
                      <a:r>
                        <a:rPr lang="zh-TW" altLang="en-US" sz="1000" b="1" u="none" strike="noStrike">
                          <a:effectLst/>
                        </a:rPr>
                        <a:t>花蓮縣新城鄉康樂國民小學</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19</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15.79</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r>
              <a:tr h="409094">
                <a:tc>
                  <a:txBody>
                    <a:bodyPr/>
                    <a:lstStyle/>
                    <a:p>
                      <a:pPr algn="l" fontAlgn="t"/>
                      <a:r>
                        <a:rPr lang="zh-TW" altLang="en-US" sz="1000" b="1" u="none" strike="noStrike" dirty="0">
                          <a:effectLst/>
                        </a:rPr>
                        <a:t>花蓮縣新城鄉嘉里國民小學</a:t>
                      </a:r>
                      <a:endParaRPr lang="zh-TW" altLang="en-US" sz="1000" b="1" i="0" u="none" strike="noStrike" dirty="0">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15</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20</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r>
              <a:tr h="333940">
                <a:tc>
                  <a:txBody>
                    <a:bodyPr/>
                    <a:lstStyle/>
                    <a:p>
                      <a:pPr algn="l" fontAlgn="t"/>
                      <a:r>
                        <a:rPr lang="zh-TW" altLang="en-US" sz="1000" b="1" u="none" strike="noStrike" dirty="0">
                          <a:effectLst/>
                        </a:rPr>
                        <a:t>花蓮縣壽豐鄉豐裡國民小學</a:t>
                      </a:r>
                      <a:endParaRPr lang="zh-TW" altLang="en-US" sz="1000" b="1" i="0" u="none" strike="noStrike" dirty="0">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15</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20</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r>
              <a:tr h="356894">
                <a:tc>
                  <a:txBody>
                    <a:bodyPr/>
                    <a:lstStyle/>
                    <a:p>
                      <a:pPr algn="l" fontAlgn="t"/>
                      <a:r>
                        <a:rPr lang="zh-TW" altLang="en-US" sz="1000" b="1" u="none" strike="noStrike">
                          <a:effectLst/>
                        </a:rPr>
                        <a:t>財團法人花蓮縣文化基金會</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100</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r>
              <a:tr h="360040">
                <a:tc>
                  <a:txBody>
                    <a:bodyPr/>
                    <a:lstStyle/>
                    <a:p>
                      <a:pPr algn="l" fontAlgn="t"/>
                      <a:r>
                        <a:rPr lang="zh-TW" altLang="en-US" sz="1000" b="1" u="none" strike="noStrike">
                          <a:effectLst/>
                        </a:rPr>
                        <a:t>花蓮縣立玉東國民中學</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23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dirty="0">
                          <a:effectLst/>
                        </a:rPr>
                        <a:t>13.04</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6129" marR="6129" marT="6129" marB="0"/>
                </a:tc>
              </a:tr>
              <a:tr h="360040">
                <a:tc>
                  <a:txBody>
                    <a:bodyPr/>
                    <a:lstStyle/>
                    <a:p>
                      <a:pPr algn="l" fontAlgn="t"/>
                      <a:r>
                        <a:rPr lang="zh-TW" altLang="en-US" sz="1000" b="1" u="none" strike="noStrike">
                          <a:effectLst/>
                        </a:rPr>
                        <a:t>花蓮縣立鳳林國民中學</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40</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7.5</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r>
              <a:tr h="360040">
                <a:tc>
                  <a:txBody>
                    <a:bodyPr/>
                    <a:lstStyle/>
                    <a:p>
                      <a:pPr algn="l" fontAlgn="t"/>
                      <a:r>
                        <a:rPr lang="zh-TW" altLang="en-US" sz="1000" b="1" u="none" strike="noStrike">
                          <a:effectLst/>
                        </a:rPr>
                        <a:t>花蓮縣壽豐鄉水璉國民小學</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16</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2</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12.5</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r>
              <a:tr h="409094">
                <a:tc>
                  <a:txBody>
                    <a:bodyPr/>
                    <a:lstStyle/>
                    <a:p>
                      <a:pPr algn="l" fontAlgn="t"/>
                      <a:r>
                        <a:rPr lang="zh-TW" altLang="en-US" sz="1000" b="1" u="none" strike="noStrike">
                          <a:effectLst/>
                        </a:rPr>
                        <a:t>花蓮縣秀林鄉秀林國民小學</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23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2</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dirty="0">
                          <a:effectLst/>
                        </a:rPr>
                        <a:t>8.7</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6129" marR="6129" marT="6129" marB="0"/>
                </a:tc>
              </a:tr>
              <a:tr h="409094">
                <a:tc>
                  <a:txBody>
                    <a:bodyPr/>
                    <a:lstStyle/>
                    <a:p>
                      <a:pPr algn="l" fontAlgn="t"/>
                      <a:r>
                        <a:rPr lang="zh-TW" altLang="en-US" sz="1000" b="1" u="none" strike="noStrike">
                          <a:effectLst/>
                        </a:rPr>
                        <a:t>花蓮縣玉里鎮松浦國民小學</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18</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dirty="0">
                          <a:effectLst/>
                        </a:rPr>
                        <a:t>2</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dirty="0">
                          <a:effectLst/>
                        </a:rPr>
                        <a:t>11.11</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6129" marR="6129" marT="6129" marB="0"/>
                </a:tc>
              </a:tr>
              <a:tr h="409094">
                <a:tc>
                  <a:txBody>
                    <a:bodyPr/>
                    <a:lstStyle/>
                    <a:p>
                      <a:pPr algn="l" fontAlgn="t"/>
                      <a:r>
                        <a:rPr lang="zh-TW" altLang="en-US" sz="1000" b="1" u="none" strike="noStrike">
                          <a:effectLst/>
                        </a:rPr>
                        <a:t>花蓮縣秀林鄉和平國民小學</a:t>
                      </a:r>
                      <a:endParaRPr lang="zh-TW" altLang="en-US"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a:effectLst/>
                        </a:rPr>
                        <a:t>23</a:t>
                      </a:r>
                      <a:endParaRPr lang="en-US" altLang="zh-TW" sz="1000" b="1" i="0" u="none" strike="noStrike">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dirty="0">
                          <a:effectLst/>
                        </a:rPr>
                        <a:t>2</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6129" marR="6129" marT="6129" marB="0"/>
                </a:tc>
                <a:tc>
                  <a:txBody>
                    <a:bodyPr/>
                    <a:lstStyle/>
                    <a:p>
                      <a:pPr algn="ctr" fontAlgn="t"/>
                      <a:r>
                        <a:rPr lang="en-US" altLang="zh-TW" sz="1000" b="1" u="none" strike="noStrike" dirty="0">
                          <a:effectLst/>
                        </a:rPr>
                        <a:t>8.7</a:t>
                      </a:r>
                      <a:endParaRPr lang="en-US" altLang="zh-TW" sz="1000" b="1" i="0" u="none" strike="noStrike" dirty="0">
                        <a:solidFill>
                          <a:srgbClr val="000000"/>
                        </a:solidFill>
                        <a:effectLst/>
                        <a:latin typeface="Arial" panose="020B0604020202020204" pitchFamily="34" charset="0"/>
                        <a:ea typeface="新細明體" panose="02020500000000000000" pitchFamily="18" charset="-120"/>
                      </a:endParaRPr>
                    </a:p>
                  </a:txBody>
                  <a:tcPr marL="6129" marR="6129" marT="6129" marB="0"/>
                </a:tc>
              </a:tr>
            </a:tbl>
          </a:graphicData>
        </a:graphic>
      </p:graphicFrame>
    </p:spTree>
    <p:extLst>
      <p:ext uri="{BB962C8B-B14F-4D97-AF65-F5344CB8AC3E}">
        <p14:creationId xmlns:p14="http://schemas.microsoft.com/office/powerpoint/2010/main" val="3857649645"/>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2" t="11333" r="2557" b="14885"/>
          <a:stretch/>
        </p:blipFill>
        <p:spPr bwMode="auto">
          <a:xfrm>
            <a:off x="0" y="1974527"/>
            <a:ext cx="9166669" cy="45216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1403648" y="4509120"/>
            <a:ext cx="792088" cy="523220"/>
          </a:xfrm>
          <a:prstGeom prst="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zh-TW" altLang="en-US" dirty="0"/>
          </a:p>
        </p:txBody>
      </p:sp>
      <p:sp>
        <p:nvSpPr>
          <p:cNvPr id="10" name="向上箭號 9"/>
          <p:cNvSpPr/>
          <p:nvPr/>
        </p:nvSpPr>
        <p:spPr>
          <a:xfrm rot="16200000">
            <a:off x="3684978" y="3136133"/>
            <a:ext cx="909949" cy="3168352"/>
          </a:xfrm>
          <a:prstGeom prst="upArrow">
            <a:avLst/>
          </a:prstGeom>
          <a:solidFill>
            <a:schemeClr val="accent1">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en-U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點選註冊</a:t>
            </a:r>
            <a:endPar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4" name="標題 1"/>
          <p:cNvSpPr txBox="1">
            <a:spLocks/>
          </p:cNvSpPr>
          <p:nvPr/>
        </p:nvSpPr>
        <p:spPr bwMode="black">
          <a:xfrm>
            <a:off x="547688" y="319088"/>
            <a:ext cx="716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200">
                <a:solidFill>
                  <a:schemeClr val="tx2"/>
                </a:solidFill>
                <a:latin typeface="+mj-lt"/>
                <a:ea typeface="+mj-ea"/>
                <a:cs typeface="新細明體" charset="0"/>
              </a:defRPr>
            </a:lvl1pPr>
            <a:lvl2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2pPr>
            <a:lvl3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3pPr>
            <a:lvl4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4pPr>
            <a:lvl5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5pPr>
            <a:lvl6pPr marL="457200" algn="l" rtl="0" fontAlgn="base">
              <a:spcBef>
                <a:spcPct val="0"/>
              </a:spcBef>
              <a:spcAft>
                <a:spcPct val="0"/>
              </a:spcAft>
              <a:defRPr kumimoji="1" sz="42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2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2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200">
                <a:solidFill>
                  <a:schemeClr val="tx2"/>
                </a:solidFill>
                <a:latin typeface="Garamond" pitchFamily="18" charset="0"/>
                <a:ea typeface="新細明體" pitchFamily="18" charset="-120"/>
              </a:defRPr>
            </a:lvl9pPr>
          </a:lstStyle>
          <a:p>
            <a:r>
              <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r>
              <a:rPr lang="zh-TW" altLang="en-US" b="1" kern="0"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、申辦方式</a:t>
            </a:r>
            <a:endPar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圓角矩形 2"/>
          <p:cNvSpPr/>
          <p:nvPr/>
        </p:nvSpPr>
        <p:spPr bwMode="auto">
          <a:xfrm>
            <a:off x="3059832" y="1628800"/>
            <a:ext cx="5688632" cy="1099352"/>
          </a:xfrm>
          <a:prstGeom prst="roundRect">
            <a:avLst/>
          </a:prstGeom>
          <a:solidFill>
            <a:srgbClr val="CCFFFF"/>
          </a:solidFill>
          <a:ln w="38100" cap="flat" cmpd="sng" algn="ctr">
            <a:solidFill>
              <a:srgbClr val="002060"/>
            </a:soli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zh-TW" sz="2800" b="1" dirty="0">
                <a:effectLst>
                  <a:outerShdw blurRad="38100" dist="38100" dir="2700000" algn="tl">
                    <a:srgbClr val="000000">
                      <a:alpha val="43137"/>
                    </a:srgbClr>
                  </a:outerShdw>
                </a:effectLst>
                <a:latin typeface="標楷體" pitchFamily="65" charset="-120"/>
                <a:ea typeface="標楷體" pitchFamily="65" charset="-120"/>
              </a:rPr>
              <a:t>1.</a:t>
            </a:r>
            <a:r>
              <a:rPr lang="zh-TW" altLang="en-US" sz="2800" b="1" dirty="0">
                <a:effectLst>
                  <a:outerShdw blurRad="38100" dist="38100" dir="2700000" algn="tl">
                    <a:srgbClr val="000000">
                      <a:alpha val="43137"/>
                    </a:srgbClr>
                  </a:outerShdw>
                </a:effectLst>
                <a:latin typeface="標楷體" pitchFamily="65" charset="-120"/>
                <a:ea typeface="標楷體" pitchFamily="65" charset="-120"/>
              </a:rPr>
              <a:t>首先登入環境教育終身學習</a:t>
            </a:r>
            <a:r>
              <a:rPr lang="zh-TW" altLang="en-US" sz="2800" b="1" dirty="0" smtClean="0">
                <a:effectLst>
                  <a:outerShdw blurRad="38100" dist="38100" dir="2700000" algn="tl">
                    <a:srgbClr val="000000">
                      <a:alpha val="43137"/>
                    </a:srgbClr>
                  </a:outerShdw>
                </a:effectLst>
                <a:latin typeface="標楷體" pitchFamily="65" charset="-120"/>
                <a:ea typeface="標楷體" pitchFamily="65" charset="-120"/>
              </a:rPr>
              <a:t>網址</a:t>
            </a:r>
            <a:endParaRPr lang="en-US" altLang="zh-TW" sz="2800" b="1" dirty="0" smtClean="0">
              <a:effectLst>
                <a:outerShdw blurRad="38100" dist="38100" dir="2700000" algn="tl">
                  <a:srgbClr val="000000">
                    <a:alpha val="43137"/>
                  </a:srgbClr>
                </a:outerShdw>
              </a:effectLst>
              <a:latin typeface="標楷體" pitchFamily="65" charset="-120"/>
              <a:ea typeface="標楷體" pitchFamily="65" charset="-120"/>
            </a:endParaRPr>
          </a:p>
          <a:p>
            <a:pPr fontAlgn="base">
              <a:spcBef>
                <a:spcPct val="0"/>
              </a:spcBef>
              <a:spcAft>
                <a:spcPct val="0"/>
              </a:spcAft>
            </a:pPr>
            <a:r>
              <a:rPr lang="en-US" altLang="zh-TW"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http://elearn.epa.gov.tw/</a:t>
            </a:r>
            <a:endParaRPr lang="zh-TW"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fontAlgn="base">
              <a:spcBef>
                <a:spcPct val="0"/>
              </a:spcBef>
              <a:spcAft>
                <a:spcPct val="0"/>
              </a:spcAft>
            </a:pPr>
            <a:endParaRPr kumimoji="1" lang="zh-TW" altLang="en-US" sz="1800" b="1" i="0" u="none" strike="noStrike" cap="none" normalizeH="0" baseline="0" dirty="0" smtClean="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77124036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l="18815" t="9680" r="20365" b="13040"/>
          <a:stretch/>
        </p:blipFill>
        <p:spPr>
          <a:xfrm>
            <a:off x="20006" y="980728"/>
            <a:ext cx="9160506" cy="5288583"/>
          </a:xfrm>
          <a:prstGeom prst="rect">
            <a:avLst/>
          </a:prstGeom>
          <a:ln>
            <a:noFill/>
          </a:ln>
          <a:effectLst>
            <a:outerShdw blurRad="292100" dist="139700" dir="2700000" algn="tl" rotWithShape="0">
              <a:srgbClr val="333333">
                <a:alpha val="65000"/>
              </a:srgbClr>
            </a:outerShdw>
          </a:effectLst>
        </p:spPr>
      </p:pic>
      <p:sp>
        <p:nvSpPr>
          <p:cNvPr id="10" name="橢圓 9"/>
          <p:cNvSpPr/>
          <p:nvPr/>
        </p:nvSpPr>
        <p:spPr>
          <a:xfrm>
            <a:off x="5155405" y="5863007"/>
            <a:ext cx="1244949" cy="648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標題 1"/>
          <p:cNvSpPr txBox="1">
            <a:spLocks/>
          </p:cNvSpPr>
          <p:nvPr/>
        </p:nvSpPr>
        <p:spPr bwMode="black">
          <a:xfrm>
            <a:off x="547688" y="319088"/>
            <a:ext cx="716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200">
                <a:solidFill>
                  <a:schemeClr val="tx2"/>
                </a:solidFill>
                <a:latin typeface="+mj-lt"/>
                <a:ea typeface="+mj-ea"/>
                <a:cs typeface="新細明體" charset="0"/>
              </a:defRPr>
            </a:lvl1pPr>
            <a:lvl2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2pPr>
            <a:lvl3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3pPr>
            <a:lvl4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4pPr>
            <a:lvl5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5pPr>
            <a:lvl6pPr marL="457200" algn="l" rtl="0" fontAlgn="base">
              <a:spcBef>
                <a:spcPct val="0"/>
              </a:spcBef>
              <a:spcAft>
                <a:spcPct val="0"/>
              </a:spcAft>
              <a:defRPr kumimoji="1" sz="42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2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2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200">
                <a:solidFill>
                  <a:schemeClr val="tx2"/>
                </a:solidFill>
                <a:latin typeface="Garamond" pitchFamily="18" charset="0"/>
                <a:ea typeface="新細明體" pitchFamily="18" charset="-120"/>
              </a:defRPr>
            </a:lvl9pPr>
          </a:lstStyle>
          <a:p>
            <a:r>
              <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rPr>
              <a:t>三、</a:t>
            </a:r>
            <a:r>
              <a:rPr lang="zh-TW" altLang="en-US" b="1" kern="0"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申辦方式</a:t>
            </a:r>
            <a:endPar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向上箭號 12"/>
          <p:cNvSpPr/>
          <p:nvPr/>
        </p:nvSpPr>
        <p:spPr>
          <a:xfrm rot="16200000">
            <a:off x="7255513" y="5124099"/>
            <a:ext cx="909949" cy="2466049"/>
          </a:xfrm>
          <a:prstGeom prst="upArrow">
            <a:avLst/>
          </a:prstGeom>
          <a:solidFill>
            <a:schemeClr val="accent1">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en-U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a:t>
            </a:r>
            <a:r>
              <a:rPr lang="en-U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點選我已同意</a:t>
            </a:r>
            <a:endPar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4" name="向右箭號 3"/>
          <p:cNvSpPr/>
          <p:nvPr/>
        </p:nvSpPr>
        <p:spPr bwMode="auto">
          <a:xfrm>
            <a:off x="29267" y="5145425"/>
            <a:ext cx="2548435" cy="1513446"/>
          </a:xfrm>
          <a:prstGeom prst="rightArrow">
            <a:avLst/>
          </a:prstGeom>
          <a:solidFill>
            <a:schemeClr val="accent1">
              <a:lumMod val="20000"/>
              <a:lumOff val="80000"/>
            </a:schemeClr>
          </a:solidFill>
          <a:ln w="9525" cap="flat" cmpd="sng" algn="ctr">
            <a:solidFill>
              <a:srgbClr val="C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zh-TW" sz="2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3.</a:t>
            </a:r>
            <a:r>
              <a:rPr lang="zh-TW" altLang="en-US" sz="2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閱讀</a:t>
            </a:r>
            <a:r>
              <a:rPr lang="zh-TW" altLang="en-US" sz="2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服務條款</a:t>
            </a:r>
            <a:r>
              <a:rPr lang="zh-TW" altLang="en-US" sz="2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後勾</a:t>
            </a:r>
            <a:r>
              <a:rPr lang="zh-TW" altLang="en-US" sz="2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選我已詳閱</a:t>
            </a:r>
            <a:endParaRPr kumimoji="1" lang="zh-TW" alt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新細明體" pitchFamily="18" charset="-120"/>
            </a:endParaRPr>
          </a:p>
        </p:txBody>
      </p:sp>
    </p:spTree>
    <p:extLst>
      <p:ext uri="{BB962C8B-B14F-4D97-AF65-F5344CB8AC3E}">
        <p14:creationId xmlns:p14="http://schemas.microsoft.com/office/powerpoint/2010/main" val="408570576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l="19288" t="9681" r="19760" b="12201"/>
          <a:stretch/>
        </p:blipFill>
        <p:spPr>
          <a:xfrm>
            <a:off x="0" y="1052736"/>
            <a:ext cx="9144000" cy="5616624"/>
          </a:xfrm>
          <a:prstGeom prst="rect">
            <a:avLst/>
          </a:prstGeom>
          <a:ln>
            <a:noFill/>
          </a:ln>
          <a:effectLst>
            <a:outerShdw blurRad="292100" dist="139700" dir="2700000" algn="tl" rotWithShape="0">
              <a:srgbClr val="333333">
                <a:alpha val="65000"/>
              </a:srgbClr>
            </a:outerShdw>
          </a:effectLst>
        </p:spPr>
      </p:pic>
      <p:sp>
        <p:nvSpPr>
          <p:cNvPr id="8" name="橢圓 7"/>
          <p:cNvSpPr/>
          <p:nvPr/>
        </p:nvSpPr>
        <p:spPr>
          <a:xfrm>
            <a:off x="2688928" y="5242190"/>
            <a:ext cx="1667048" cy="54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2312502" y="3998381"/>
            <a:ext cx="13488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p>
        </p:txBody>
      </p:sp>
      <p:sp>
        <p:nvSpPr>
          <p:cNvPr id="13" name="文字方塊 12"/>
          <p:cNvSpPr txBox="1"/>
          <p:nvPr/>
        </p:nvSpPr>
        <p:spPr>
          <a:xfrm>
            <a:off x="5740540" y="1200262"/>
            <a:ext cx="4077182" cy="523220"/>
          </a:xfrm>
          <a:prstGeom prst="rect">
            <a:avLst/>
          </a:prstGeom>
          <a:noFill/>
        </p:spPr>
        <p:txBody>
          <a:bodyPr wrap="square" rtlCol="0">
            <a:spAutoFit/>
          </a:bodyPr>
          <a:lstStyle/>
          <a:p>
            <a:r>
              <a:rPr lang="en-US" altLang="zh-TW" sz="2800" b="1" dirty="0" smtClean="0">
                <a:solidFill>
                  <a:srgbClr val="FF0000"/>
                </a:solidFill>
                <a:latin typeface="標楷體" panose="03000509000000000000" pitchFamily="65" charset="-120"/>
                <a:ea typeface="標楷體" panose="03000509000000000000" pitchFamily="65" charset="-120"/>
              </a:rPr>
              <a:t>5.</a:t>
            </a:r>
            <a:r>
              <a:rPr lang="zh-TW" altLang="en-US" sz="2800" b="1" dirty="0" smtClean="0">
                <a:solidFill>
                  <a:srgbClr val="FF0000"/>
                </a:solidFill>
                <a:latin typeface="標楷體" panose="03000509000000000000" pitchFamily="65" charset="-120"/>
                <a:ea typeface="標楷體" panose="03000509000000000000" pitchFamily="65" charset="-120"/>
              </a:rPr>
              <a:t>全部</a:t>
            </a:r>
            <a:r>
              <a:rPr lang="zh-TW" altLang="en-US" sz="2800" b="1" dirty="0">
                <a:solidFill>
                  <a:srgbClr val="FF0000"/>
                </a:solidFill>
                <a:latin typeface="標楷體" panose="03000509000000000000" pitchFamily="65" charset="-120"/>
                <a:ea typeface="標楷體" panose="03000509000000000000" pitchFamily="65" charset="-120"/>
              </a:rPr>
              <a:t>項目皆須</a:t>
            </a:r>
            <a:r>
              <a:rPr lang="zh-TW" altLang="en-US" sz="2800" b="1" dirty="0" smtClean="0">
                <a:solidFill>
                  <a:srgbClr val="FF0000"/>
                </a:solidFill>
                <a:latin typeface="標楷體" panose="03000509000000000000" pitchFamily="65" charset="-120"/>
                <a:ea typeface="標楷體" panose="03000509000000000000" pitchFamily="65" charset="-120"/>
              </a:rPr>
              <a:t>填寫</a:t>
            </a:r>
            <a:endParaRPr lang="zh-TW" altLang="en-US" sz="2800" b="1" dirty="0">
              <a:solidFill>
                <a:srgbClr val="FF0000"/>
              </a:solidFill>
              <a:latin typeface="標楷體" panose="03000509000000000000" pitchFamily="65" charset="-120"/>
              <a:ea typeface="標楷體" panose="03000509000000000000" pitchFamily="65" charset="-120"/>
            </a:endParaRPr>
          </a:p>
        </p:txBody>
      </p:sp>
      <p:sp>
        <p:nvSpPr>
          <p:cNvPr id="12" name="橢圓 11"/>
          <p:cNvSpPr/>
          <p:nvPr/>
        </p:nvSpPr>
        <p:spPr>
          <a:xfrm>
            <a:off x="5095344" y="6381328"/>
            <a:ext cx="13488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6444208" y="6311621"/>
            <a:ext cx="1856689" cy="369332"/>
          </a:xfrm>
          <a:prstGeom prst="rect">
            <a:avLst/>
          </a:prstGeom>
          <a:noFill/>
        </p:spPr>
        <p:txBody>
          <a:bodyPr wrap="square" rtlCol="0">
            <a:spAutoFit/>
          </a:bodyPr>
          <a:lstStyle/>
          <a:p>
            <a:r>
              <a:rPr lang="zh-TW" altLang="en-US" b="1" dirty="0" smtClean="0">
                <a:solidFill>
                  <a:srgbClr val="FF0000"/>
                </a:solidFill>
                <a:latin typeface="標楷體" panose="03000509000000000000" pitchFamily="65" charset="-120"/>
                <a:ea typeface="標楷體" panose="03000509000000000000" pitchFamily="65" charset="-120"/>
              </a:rPr>
              <a:t>全部填完按送出</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16" name="標題 1"/>
          <p:cNvSpPr txBox="1">
            <a:spLocks/>
          </p:cNvSpPr>
          <p:nvPr/>
        </p:nvSpPr>
        <p:spPr bwMode="black">
          <a:xfrm>
            <a:off x="547688" y="319088"/>
            <a:ext cx="716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200">
                <a:solidFill>
                  <a:schemeClr val="tx2"/>
                </a:solidFill>
                <a:latin typeface="+mj-lt"/>
                <a:ea typeface="+mj-ea"/>
                <a:cs typeface="新細明體" charset="0"/>
              </a:defRPr>
            </a:lvl1pPr>
            <a:lvl2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2pPr>
            <a:lvl3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3pPr>
            <a:lvl4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4pPr>
            <a:lvl5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5pPr>
            <a:lvl6pPr marL="457200" algn="l" rtl="0" fontAlgn="base">
              <a:spcBef>
                <a:spcPct val="0"/>
              </a:spcBef>
              <a:spcAft>
                <a:spcPct val="0"/>
              </a:spcAft>
              <a:defRPr kumimoji="1" sz="42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2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2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200">
                <a:solidFill>
                  <a:schemeClr val="tx2"/>
                </a:solidFill>
                <a:latin typeface="Garamond" pitchFamily="18" charset="0"/>
                <a:ea typeface="新細明體" pitchFamily="18" charset="-120"/>
              </a:defRPr>
            </a:lvl9pPr>
          </a:lstStyle>
          <a:p>
            <a:r>
              <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rPr>
              <a:t>三、</a:t>
            </a:r>
            <a:r>
              <a:rPr lang="zh-TW" altLang="en-US" b="1" kern="0"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申辦方式</a:t>
            </a:r>
            <a:endPar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向上箭號 16"/>
          <p:cNvSpPr/>
          <p:nvPr/>
        </p:nvSpPr>
        <p:spPr>
          <a:xfrm rot="16200000">
            <a:off x="5518924" y="1848784"/>
            <a:ext cx="1649503" cy="4680520"/>
          </a:xfrm>
          <a:prstGeom prst="upArrow">
            <a:avLst/>
          </a:prstGeom>
          <a:solidFill>
            <a:schemeClr val="accent1">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eaVert" rtlCol="0" anchor="ctr"/>
          <a:lstStyle/>
          <a:p>
            <a:r>
              <a:rPr lang="zh-TW" altLang="en-US"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服務單位請</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按填寫→查詢→填入關鍵字</a:t>
            </a:r>
            <a:endPar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en-US" altLang="zh-TW" b="1"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EX</a:t>
            </a:r>
            <a:r>
              <a:rPr lang="zh-TW" altLang="en-US" sz="2000" b="1"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花蓮縣環境保護</a:t>
            </a:r>
            <a:r>
              <a:rPr lang="zh-TW" altLang="en-US" sz="2000" b="1"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局→查詢</a:t>
            </a:r>
            <a:r>
              <a:rPr lang="zh-TW" altLang="en-US" sz="2000" b="1"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000" b="1"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選取</a:t>
            </a:r>
            <a:endParaRPr lang="zh-TW" altLang="en-US" sz="2000" b="1"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8" name="向上箭號 17"/>
          <p:cNvSpPr/>
          <p:nvPr/>
        </p:nvSpPr>
        <p:spPr>
          <a:xfrm rot="16200000">
            <a:off x="5682489" y="3973531"/>
            <a:ext cx="1089607" cy="3170135"/>
          </a:xfrm>
          <a:prstGeom prst="upArrow">
            <a:avLst/>
          </a:prstGeom>
          <a:solidFill>
            <a:schemeClr val="accent1">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eaVert" rtlCol="0" anchor="ctr"/>
          <a:lstStyle/>
          <a:p>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輸入介紹方式</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方法見下頁</a:t>
            </a:r>
            <a:r>
              <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2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4620866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srcRect l="19287" t="9680" r="20233" b="14721"/>
          <a:stretch/>
        </p:blipFill>
        <p:spPr>
          <a:xfrm>
            <a:off x="0" y="1001370"/>
            <a:ext cx="9108504" cy="5451965"/>
          </a:xfrm>
          <a:prstGeom prst="rect">
            <a:avLst/>
          </a:prstGeom>
          <a:ln>
            <a:noFill/>
          </a:ln>
          <a:effectLst>
            <a:softEdge rad="112500"/>
          </a:effectLst>
        </p:spPr>
      </p:pic>
      <p:sp>
        <p:nvSpPr>
          <p:cNvPr id="8" name="標題 7"/>
          <p:cNvSpPr>
            <a:spLocks noGrp="1"/>
          </p:cNvSpPr>
          <p:nvPr>
            <p:ph type="title"/>
          </p:nvPr>
        </p:nvSpPr>
        <p:spPr>
          <a:xfrm>
            <a:off x="2481071" y="1001371"/>
            <a:ext cx="4320480" cy="747464"/>
          </a:xfrm>
        </p:spPr>
        <p:txBody>
          <a:bodyPr>
            <a:normAutofit/>
          </a:bodyPr>
          <a:lstStyle/>
          <a:p>
            <a:pPr algn="ctr"/>
            <a:r>
              <a:rPr lang="zh-TW" altLang="en-US" sz="3200" b="1" dirty="0" smtClean="0">
                <a:solidFill>
                  <a:srgbClr val="FF0000"/>
                </a:solidFill>
              </a:rPr>
              <a:t>介紹資訊填寫</a:t>
            </a:r>
            <a:endParaRPr lang="zh-TW" altLang="en-US" sz="3200" b="1" dirty="0">
              <a:solidFill>
                <a:srgbClr val="FF0000"/>
              </a:solidFill>
            </a:endParaRPr>
          </a:p>
        </p:txBody>
      </p:sp>
      <p:sp>
        <p:nvSpPr>
          <p:cNvPr id="14" name="橢圓 13"/>
          <p:cNvSpPr/>
          <p:nvPr/>
        </p:nvSpPr>
        <p:spPr>
          <a:xfrm>
            <a:off x="1331640" y="2203774"/>
            <a:ext cx="1584176" cy="8138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 1"/>
          <p:cNvSpPr txBox="1">
            <a:spLocks/>
          </p:cNvSpPr>
          <p:nvPr/>
        </p:nvSpPr>
        <p:spPr bwMode="black">
          <a:xfrm>
            <a:off x="547688" y="319088"/>
            <a:ext cx="716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200">
                <a:solidFill>
                  <a:schemeClr val="tx2"/>
                </a:solidFill>
                <a:latin typeface="+mj-lt"/>
                <a:ea typeface="+mj-ea"/>
                <a:cs typeface="新細明體" charset="0"/>
              </a:defRPr>
            </a:lvl1pPr>
            <a:lvl2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2pPr>
            <a:lvl3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3pPr>
            <a:lvl4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4pPr>
            <a:lvl5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5pPr>
            <a:lvl6pPr marL="457200" algn="l" rtl="0" fontAlgn="base">
              <a:spcBef>
                <a:spcPct val="0"/>
              </a:spcBef>
              <a:spcAft>
                <a:spcPct val="0"/>
              </a:spcAft>
              <a:defRPr kumimoji="1" sz="42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2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2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200">
                <a:solidFill>
                  <a:schemeClr val="tx2"/>
                </a:solidFill>
                <a:latin typeface="Garamond" pitchFamily="18" charset="0"/>
                <a:ea typeface="新細明體" pitchFamily="18" charset="-120"/>
              </a:defRPr>
            </a:lvl9pPr>
          </a:lstStyle>
          <a:p>
            <a:r>
              <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rPr>
              <a:t>三、</a:t>
            </a:r>
            <a:r>
              <a:rPr lang="zh-TW" altLang="en-US" b="1" kern="0"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申辦方式</a:t>
            </a:r>
            <a:endPar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向上箭號 9"/>
          <p:cNvSpPr/>
          <p:nvPr/>
        </p:nvSpPr>
        <p:spPr>
          <a:xfrm rot="16200000">
            <a:off x="4779818" y="576983"/>
            <a:ext cx="3220261" cy="5220074"/>
          </a:xfrm>
          <a:prstGeom prst="upArrow">
            <a:avLst/>
          </a:prstGeom>
          <a:solidFill>
            <a:schemeClr val="accent1">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eaVert" rtlCol="0" anchor="ctr"/>
          <a:lstStyle/>
          <a:p>
            <a:r>
              <a:rPr lang="zh-TW" altLang="en-US" sz="2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點選介紹單位</a:t>
            </a:r>
            <a:endParaRPr lang="en-US" altLang="zh-TW" sz="2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→輸入關鍵字</a:t>
            </a:r>
            <a:r>
              <a:rPr lang="zh-TW" altLang="en-US" sz="2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花蓮縣</a:t>
            </a: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環境保護</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局」</a:t>
            </a:r>
            <a:endParaRPr lang="en-U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→查詢</a:t>
            </a:r>
            <a:endParaRPr lang="en-U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→點選花蓮縣</a:t>
            </a: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環境保護局</a:t>
            </a:r>
          </a:p>
        </p:txBody>
      </p:sp>
      <p:sp>
        <p:nvSpPr>
          <p:cNvPr id="11" name="矩形 10"/>
          <p:cNvSpPr/>
          <p:nvPr/>
        </p:nvSpPr>
        <p:spPr>
          <a:xfrm>
            <a:off x="1725685" y="4974303"/>
            <a:ext cx="6000791" cy="1327674"/>
          </a:xfrm>
          <a:prstGeom prst="rect">
            <a:avLst/>
          </a:prstGeom>
        </p:spPr>
        <p:txBody>
          <a:bodyPr wrap="none">
            <a:prstTxWarp prst="textWave2">
              <a:avLst>
                <a:gd name="adj1" fmla="val 15289"/>
                <a:gd name="adj2" fmla="val 565"/>
              </a:avLst>
            </a:prstTxWarp>
            <a:spAutoFit/>
          </a:bodyPr>
          <a:lstStyle/>
          <a:p>
            <a:pPr algn="ctr"/>
            <a:r>
              <a:rPr lang="zh-TW" altLang="en-US" b="1" dirty="0" smtClean="0">
                <a:solidFill>
                  <a:srgbClr val="FF0000"/>
                </a:solidFill>
                <a:effectLst>
                  <a:outerShdw blurRad="38100" dist="38100" dir="2700000" algn="tl">
                    <a:srgbClr val="000000">
                      <a:alpha val="43137"/>
                    </a:srgbClr>
                  </a:outerShdw>
                </a:effectLst>
              </a:rPr>
              <a:t>恭喜完成護照開通</a:t>
            </a:r>
            <a:r>
              <a:rPr lang="en-US" altLang="zh-TW" b="1" dirty="0" smtClean="0">
                <a:solidFill>
                  <a:srgbClr val="FF0000"/>
                </a:solidFill>
                <a:effectLst>
                  <a:outerShdw blurRad="38100" dist="38100" dir="2700000" algn="tl">
                    <a:srgbClr val="000000">
                      <a:alpha val="43137"/>
                    </a:srgbClr>
                  </a:outerShdw>
                </a:effectLst>
              </a:rPr>
              <a:t>~~</a:t>
            </a:r>
            <a:endParaRPr lang="zh-TW" alt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33933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19287" t="25640" r="20233" b="17240"/>
          <a:stretch/>
        </p:blipFill>
        <p:spPr>
          <a:xfrm>
            <a:off x="0" y="1489960"/>
            <a:ext cx="9144000" cy="4896544"/>
          </a:xfrm>
          <a:prstGeom prst="rect">
            <a:avLst/>
          </a:prstGeom>
        </p:spPr>
      </p:pic>
      <p:sp>
        <p:nvSpPr>
          <p:cNvPr id="9" name="爆炸 2 8"/>
          <p:cNvSpPr/>
          <p:nvPr/>
        </p:nvSpPr>
        <p:spPr>
          <a:xfrm>
            <a:off x="1691680" y="4837706"/>
            <a:ext cx="4320480" cy="1780321"/>
          </a:xfrm>
          <a:prstGeom prst="irregularSeal2">
            <a:avLst/>
          </a:prstGeom>
          <a:solidFill>
            <a:srgbClr val="FFFF00"/>
          </a:solidFill>
          <a:ln>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FF0000"/>
                </a:solidFill>
              </a:rPr>
              <a:t>每人於學習紀錄中至少需有</a:t>
            </a:r>
            <a:r>
              <a:rPr lang="en-US" altLang="zh-TW" b="1" dirty="0">
                <a:solidFill>
                  <a:srgbClr val="FF0000"/>
                </a:solidFill>
              </a:rPr>
              <a:t>1</a:t>
            </a:r>
            <a:r>
              <a:rPr lang="zh-TW" altLang="en-US" b="1" dirty="0">
                <a:solidFill>
                  <a:srgbClr val="FF0000"/>
                </a:solidFill>
              </a:rPr>
              <a:t>小時環境教育時數</a:t>
            </a:r>
          </a:p>
        </p:txBody>
      </p:sp>
      <p:sp>
        <p:nvSpPr>
          <p:cNvPr id="2" name="文字方塊 1"/>
          <p:cNvSpPr txBox="1"/>
          <p:nvPr/>
        </p:nvSpPr>
        <p:spPr>
          <a:xfrm>
            <a:off x="2411252" y="2152020"/>
            <a:ext cx="6732748" cy="1046440"/>
          </a:xfrm>
          <a:prstGeom prst="rect">
            <a:avLst/>
          </a:prstGeom>
          <a:noFill/>
        </p:spPr>
        <p:txBody>
          <a:bodyPr wrap="square" rtlCol="0">
            <a:spAutoFit/>
          </a:bodyPr>
          <a:lstStyle/>
          <a:p>
            <a:r>
              <a:rPr lang="zh-TW" altLang="en-US" b="1" dirty="0" smtClean="0">
                <a:solidFill>
                  <a:srgbClr val="FF0000"/>
                </a:solidFill>
                <a:latin typeface="標楷體" pitchFamily="65" charset="-120"/>
                <a:ea typeface="標楷體" pitchFamily="65" charset="-120"/>
              </a:rPr>
              <a:t>每人</a:t>
            </a:r>
            <a:r>
              <a:rPr lang="zh-TW" altLang="en-US" b="1" dirty="0">
                <a:solidFill>
                  <a:srgbClr val="FF0000"/>
                </a:solidFill>
                <a:latin typeface="標楷體" pitchFamily="65" charset="-120"/>
                <a:ea typeface="標楷體" pitchFamily="65" charset="-120"/>
              </a:rPr>
              <a:t>於學習資料夾中</a:t>
            </a:r>
            <a:r>
              <a:rPr lang="zh-TW" altLang="en-US" sz="2400" b="1" dirty="0">
                <a:solidFill>
                  <a:srgbClr val="FF0000"/>
                </a:solidFill>
                <a:latin typeface="標楷體" pitchFamily="65" charset="-120"/>
                <a:ea typeface="標楷體" pitchFamily="65" charset="-120"/>
              </a:rPr>
              <a:t>至少需</a:t>
            </a:r>
            <a:r>
              <a:rPr lang="zh-TW" altLang="en-US" sz="2400" b="1" dirty="0" smtClean="0">
                <a:solidFill>
                  <a:srgbClr val="FF0000"/>
                </a:solidFill>
                <a:latin typeface="標楷體" pitchFamily="65" charset="-120"/>
                <a:ea typeface="標楷體" pitchFamily="65" charset="-120"/>
              </a:rPr>
              <a:t>有</a:t>
            </a:r>
            <a:r>
              <a:rPr lang="en-US" altLang="zh-TW"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1</a:t>
            </a:r>
            <a:r>
              <a:rPr lang="zh-TW" altLang="en-US" sz="2400"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小時</a:t>
            </a:r>
            <a:r>
              <a:rPr lang="zh-TW" altLang="en-US"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以上時</a:t>
            </a:r>
            <a:r>
              <a:rPr lang="zh-TW" altLang="en-US" sz="2400"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數</a:t>
            </a:r>
            <a:r>
              <a:rPr lang="en-US" altLang="zh-TW"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可納入每年</a:t>
            </a:r>
            <a:r>
              <a:rPr lang="en-US" altLang="zh-TW"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4</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小時環境教育</a:t>
            </a:r>
            <a:r>
              <a:rPr lang="en-US" altLang="zh-TW"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之前由</a:t>
            </a:r>
            <a:r>
              <a:rPr lang="zh-TW" altLang="en-US" b="1" dirty="0" smtClean="0">
                <a:solidFill>
                  <a:srgbClr val="FF0000"/>
                </a:solidFill>
                <a:latin typeface="標楷體" pitchFamily="65" charset="-120"/>
                <a:ea typeface="標楷體" pitchFamily="65" charset="-120"/>
              </a:rPr>
              <a:t>各</a:t>
            </a:r>
            <a:r>
              <a:rPr lang="zh-TW" altLang="en-US" b="1" dirty="0">
                <a:solidFill>
                  <a:srgbClr val="FF0000"/>
                </a:solidFill>
                <a:latin typeface="標楷體" pitchFamily="65" charset="-120"/>
                <a:ea typeface="標楷體" pitchFamily="65" charset="-120"/>
              </a:rPr>
              <a:t>單位</a:t>
            </a:r>
            <a:r>
              <a:rPr lang="zh-TW" altLang="en-US" b="1" dirty="0" smtClean="0">
                <a:solidFill>
                  <a:srgbClr val="FF0000"/>
                </a:solidFill>
                <a:latin typeface="標楷體" pitchFamily="65" charset="-120"/>
                <a:ea typeface="標楷體" pitchFamily="65" charset="-120"/>
              </a:rPr>
              <a:t>協助</a:t>
            </a:r>
            <a:r>
              <a:rPr lang="zh-TW" altLang="en-US" b="1" dirty="0">
                <a:solidFill>
                  <a:srgbClr val="FF0000"/>
                </a:solidFill>
                <a:latin typeface="標楷體" pitchFamily="65" charset="-120"/>
                <a:ea typeface="標楷體" pitchFamily="65" charset="-120"/>
              </a:rPr>
              <a:t>登入之時數、個人已取得之時數系統皆會自動納入護照學習紀錄中。</a:t>
            </a:r>
            <a:endParaRPr lang="zh-TW" altLang="en-US" dirty="0"/>
          </a:p>
        </p:txBody>
      </p:sp>
      <p:sp>
        <p:nvSpPr>
          <p:cNvPr id="10" name="標題 1"/>
          <p:cNvSpPr txBox="1">
            <a:spLocks/>
          </p:cNvSpPr>
          <p:nvPr/>
        </p:nvSpPr>
        <p:spPr bwMode="black">
          <a:xfrm>
            <a:off x="547688" y="319088"/>
            <a:ext cx="716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200">
                <a:solidFill>
                  <a:schemeClr val="tx2"/>
                </a:solidFill>
                <a:latin typeface="+mj-lt"/>
                <a:ea typeface="+mj-ea"/>
                <a:cs typeface="新細明體" charset="0"/>
              </a:defRPr>
            </a:lvl1pPr>
            <a:lvl2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2pPr>
            <a:lvl3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3pPr>
            <a:lvl4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4pPr>
            <a:lvl5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5pPr>
            <a:lvl6pPr marL="457200" algn="l" rtl="0" fontAlgn="base">
              <a:spcBef>
                <a:spcPct val="0"/>
              </a:spcBef>
              <a:spcAft>
                <a:spcPct val="0"/>
              </a:spcAft>
              <a:defRPr kumimoji="1" sz="42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2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2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200">
                <a:solidFill>
                  <a:schemeClr val="tx2"/>
                </a:solidFill>
                <a:latin typeface="Garamond" pitchFamily="18" charset="0"/>
                <a:ea typeface="新細明體" pitchFamily="18" charset="-120"/>
              </a:defRPr>
            </a:lvl9pPr>
          </a:lstStyle>
          <a:p>
            <a:r>
              <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rPr>
              <a:t>三、</a:t>
            </a:r>
            <a:r>
              <a:rPr lang="zh-TW" altLang="en-US" b="1" kern="0"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申辦方式</a:t>
            </a:r>
            <a:endPar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圓角矩形 6"/>
          <p:cNvSpPr/>
          <p:nvPr/>
        </p:nvSpPr>
        <p:spPr bwMode="auto">
          <a:xfrm>
            <a:off x="405146" y="1119351"/>
            <a:ext cx="8568952" cy="1081633"/>
          </a:xfrm>
          <a:prstGeom prst="roundRect">
            <a:avLst/>
          </a:prstGeom>
          <a:solidFill>
            <a:srgbClr val="CCFFFF"/>
          </a:solidFill>
          <a:ln w="38100" cap="flat" cmpd="sng" algn="ctr">
            <a:solidFill>
              <a:srgbClr val="002060"/>
            </a:soli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altLang="zh-TW" sz="2800" b="1" dirty="0">
                <a:latin typeface="標楷體" pitchFamily="65" charset="-120"/>
                <a:ea typeface="標楷體" pitchFamily="65" charset="-120"/>
              </a:rPr>
              <a:t>6.</a:t>
            </a:r>
            <a:r>
              <a:rPr lang="zh-TW" altLang="en-US" sz="2800" b="1" dirty="0">
                <a:latin typeface="標楷體" pitchFamily="65" charset="-120"/>
                <a:ea typeface="標楷體" pitchFamily="65" charset="-120"/>
              </a:rPr>
              <a:t>使用前述設定之帳號密碼登入環境教育終身學習網</a:t>
            </a:r>
            <a:r>
              <a:rPr lang="en-US" altLang="zh-TW" sz="2800" b="1" dirty="0">
                <a:latin typeface="標楷體" pitchFamily="65" charset="-120"/>
                <a:ea typeface="標楷體" pitchFamily="65" charset="-120"/>
              </a:rPr>
              <a:t/>
            </a:r>
            <a:br>
              <a:rPr lang="en-US" altLang="zh-TW" sz="2800" b="1" dirty="0">
                <a:latin typeface="標楷體" pitchFamily="65" charset="-120"/>
                <a:ea typeface="標楷體" pitchFamily="65" charset="-120"/>
              </a:rPr>
            </a:br>
            <a:r>
              <a:rPr lang="en-US" altLang="zh-TW" sz="2800" b="1" dirty="0">
                <a:latin typeface="標楷體" pitchFamily="65" charset="-120"/>
                <a:ea typeface="標楷體" pitchFamily="65" charset="-120"/>
              </a:rPr>
              <a:t>7.</a:t>
            </a:r>
            <a:r>
              <a:rPr lang="zh-TW" altLang="en-US" sz="2800" b="1" dirty="0">
                <a:latin typeface="標楷體" pitchFamily="65" charset="-120"/>
                <a:ea typeface="標楷體" pitchFamily="65" charset="-120"/>
              </a:rPr>
              <a:t>點選</a:t>
            </a:r>
            <a:r>
              <a:rPr lang="zh-TW" altLang="en-US" sz="2800" b="1" u="sng" dirty="0">
                <a:latin typeface="標楷體" pitchFamily="65" charset="-120"/>
                <a:ea typeface="標楷體" pitchFamily="65" charset="-120"/>
              </a:rPr>
              <a:t>個人終身學習</a:t>
            </a:r>
            <a:r>
              <a:rPr lang="zh-TW" altLang="en-US" sz="2800" b="1" dirty="0">
                <a:latin typeface="標楷體" pitchFamily="65" charset="-120"/>
                <a:ea typeface="標楷體" pitchFamily="65" charset="-120"/>
              </a:rPr>
              <a:t>，可查閱個人學習紀錄</a:t>
            </a:r>
            <a:endParaRPr kumimoji="1" lang="zh-TW" altLang="en-US" sz="2800" b="1" i="0" u="none" strike="noStrike" cap="none" normalizeH="0" baseline="0" dirty="0" smtClean="0">
              <a:ln>
                <a:noFill/>
              </a:ln>
              <a:effectLst/>
              <a:latin typeface="Arial" charset="0"/>
              <a:ea typeface="新細明體" pitchFamily="18" charset="-120"/>
            </a:endParaRPr>
          </a:p>
        </p:txBody>
      </p:sp>
      <p:sp>
        <p:nvSpPr>
          <p:cNvPr id="14" name="矩形 13"/>
          <p:cNvSpPr/>
          <p:nvPr/>
        </p:nvSpPr>
        <p:spPr>
          <a:xfrm>
            <a:off x="251520" y="3356992"/>
            <a:ext cx="1554379" cy="42675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7872193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sp>
        <p:nvSpPr>
          <p:cNvPr id="6" name="標題 1"/>
          <p:cNvSpPr txBox="1">
            <a:spLocks/>
          </p:cNvSpPr>
          <p:nvPr/>
        </p:nvSpPr>
        <p:spPr bwMode="black">
          <a:xfrm>
            <a:off x="547688" y="319088"/>
            <a:ext cx="716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200">
                <a:solidFill>
                  <a:schemeClr val="tx2"/>
                </a:solidFill>
                <a:latin typeface="+mj-lt"/>
                <a:ea typeface="+mj-ea"/>
                <a:cs typeface="新細明體" charset="0"/>
              </a:defRPr>
            </a:lvl1pPr>
            <a:lvl2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2pPr>
            <a:lvl3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3pPr>
            <a:lvl4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4pPr>
            <a:lvl5pPr algn="l" rtl="0" eaLnBrk="0" fontAlgn="base" hangingPunct="0">
              <a:spcBef>
                <a:spcPct val="0"/>
              </a:spcBef>
              <a:spcAft>
                <a:spcPct val="0"/>
              </a:spcAft>
              <a:defRPr kumimoji="1" sz="4200">
                <a:solidFill>
                  <a:schemeClr val="tx2"/>
                </a:solidFill>
                <a:latin typeface="Garamond" pitchFamily="18" charset="0"/>
                <a:ea typeface="新細明體" pitchFamily="18" charset="-120"/>
                <a:cs typeface="新細明體" charset="0"/>
              </a:defRPr>
            </a:lvl5pPr>
            <a:lvl6pPr marL="457200" algn="l" rtl="0" fontAlgn="base">
              <a:spcBef>
                <a:spcPct val="0"/>
              </a:spcBef>
              <a:spcAft>
                <a:spcPct val="0"/>
              </a:spcAft>
              <a:defRPr kumimoji="1" sz="42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2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2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200">
                <a:solidFill>
                  <a:schemeClr val="tx2"/>
                </a:solidFill>
                <a:latin typeface="Garamond" pitchFamily="18" charset="0"/>
                <a:ea typeface="新細明體" pitchFamily="18" charset="-120"/>
              </a:defRPr>
            </a:lvl9pPr>
          </a:lstStyle>
          <a:p>
            <a:r>
              <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rPr>
              <a:t>三、</a:t>
            </a:r>
            <a:r>
              <a:rPr lang="zh-TW" altLang="en-US" b="1" kern="0"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申辦方式</a:t>
            </a:r>
            <a:endParaRPr lang="zh-TW" altLang="en-US" b="1"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rotWithShape="1">
          <a:blip r:embed="rId2"/>
          <a:srcRect l="19288" t="9680" r="19760" b="10521"/>
          <a:stretch/>
        </p:blipFill>
        <p:spPr>
          <a:xfrm>
            <a:off x="0" y="980728"/>
            <a:ext cx="9144000" cy="5328592"/>
          </a:xfrm>
          <a:prstGeom prst="rect">
            <a:avLst/>
          </a:prstGeom>
          <a:ln>
            <a:noFill/>
          </a:ln>
          <a:effectLst>
            <a:softEdge rad="112500"/>
          </a:effectLst>
        </p:spPr>
      </p:pic>
      <p:sp>
        <p:nvSpPr>
          <p:cNvPr id="9" name="矩形 8"/>
          <p:cNvSpPr/>
          <p:nvPr/>
        </p:nvSpPr>
        <p:spPr>
          <a:xfrm>
            <a:off x="5508104" y="1772816"/>
            <a:ext cx="3528392" cy="357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bwMode="auto">
          <a:xfrm>
            <a:off x="1979712" y="2596890"/>
            <a:ext cx="6510355" cy="2308324"/>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16200000" scaled="1"/>
            <a:tileRect/>
          </a:gradFill>
        </p:spPr>
        <p:txBody>
          <a:bodyPr wrap="square">
            <a:spAutoFit/>
          </a:bodyPr>
          <a:lstStyle/>
          <a:p>
            <a:pPr marL="457200" indent="-457200" eaLnBrk="1" hangingPunct="1">
              <a:lnSpc>
                <a:spcPct val="150000"/>
              </a:lnSpc>
              <a:buFont typeface="+mj-lt"/>
              <a:buAutoNum type="arabicPeriod"/>
              <a:defRPr/>
            </a:pPr>
            <a:r>
              <a:rPr lang="zh-TW" altLang="en-US" sz="2400" b="1" dirty="0" smtClean="0">
                <a:latin typeface="+mj-ea"/>
                <a:ea typeface="+mj-ea"/>
                <a:cs typeface="Times New Roman" panose="02020603050405020304" pitchFamily="18" charset="0"/>
              </a:rPr>
              <a:t>民眾</a:t>
            </a:r>
            <a:r>
              <a:rPr lang="zh-TW" altLang="en-US" sz="2400" b="1" dirty="0">
                <a:latin typeface="+mj-ea"/>
                <a:ea typeface="+mj-ea"/>
                <a:cs typeface="Times New Roman" panose="02020603050405020304" pitchFamily="18" charset="0"/>
              </a:rPr>
              <a:t>可於網站中點選「學習資訊」專區</a:t>
            </a:r>
            <a:r>
              <a:rPr lang="zh-TW" altLang="en-US" sz="2400" b="1" dirty="0" smtClean="0">
                <a:latin typeface="+mj-ea"/>
                <a:ea typeface="+mj-ea"/>
                <a:cs typeface="Times New Roman" panose="02020603050405020304" pitchFamily="18" charset="0"/>
              </a:rPr>
              <a:t>進行</a:t>
            </a:r>
            <a:endParaRPr lang="en-US" altLang="zh-TW" sz="2400" b="1" dirty="0" smtClean="0">
              <a:latin typeface="+mj-ea"/>
              <a:ea typeface="+mj-ea"/>
              <a:cs typeface="Times New Roman" panose="02020603050405020304" pitchFamily="18" charset="0"/>
            </a:endParaRPr>
          </a:p>
          <a:p>
            <a:pPr eaLnBrk="1" hangingPunct="1">
              <a:lnSpc>
                <a:spcPct val="150000"/>
              </a:lnSpc>
              <a:defRPr/>
            </a:pPr>
            <a:r>
              <a:rPr lang="en-US" altLang="zh-TW" sz="2400" b="1" dirty="0" smtClean="0">
                <a:latin typeface="+mj-ea"/>
                <a:ea typeface="+mj-ea"/>
                <a:cs typeface="Times New Roman" panose="02020603050405020304" pitchFamily="18" charset="0"/>
              </a:rPr>
              <a:t>      </a:t>
            </a:r>
            <a:r>
              <a:rPr lang="zh-TW" altLang="en-US" sz="2400" b="1" dirty="0" smtClean="0">
                <a:latin typeface="+mj-ea"/>
                <a:ea typeface="+mj-ea"/>
                <a:cs typeface="Times New Roman" panose="02020603050405020304" pitchFamily="18" charset="0"/>
              </a:rPr>
              <a:t>線</a:t>
            </a:r>
            <a:r>
              <a:rPr lang="zh-TW" altLang="en-US" sz="2400" b="1" dirty="0">
                <a:latin typeface="+mj-ea"/>
                <a:ea typeface="+mj-ea"/>
                <a:cs typeface="Times New Roman" panose="02020603050405020304" pitchFamily="18" charset="0"/>
              </a:rPr>
              <a:t>上</a:t>
            </a:r>
            <a:r>
              <a:rPr lang="zh-TW" altLang="en-US" sz="2400" b="1" dirty="0" smtClean="0">
                <a:latin typeface="+mj-ea"/>
                <a:ea typeface="+mj-ea"/>
                <a:cs typeface="Times New Roman" panose="02020603050405020304" pitchFamily="18" charset="0"/>
              </a:rPr>
              <a:t>學習</a:t>
            </a:r>
            <a:endParaRPr lang="en-US" altLang="zh-TW" sz="2400" b="1" dirty="0" smtClean="0">
              <a:latin typeface="+mj-ea"/>
              <a:ea typeface="+mj-ea"/>
              <a:cs typeface="Times New Roman" panose="02020603050405020304" pitchFamily="18" charset="0"/>
            </a:endParaRPr>
          </a:p>
          <a:p>
            <a:pPr marL="457200" indent="-457200" eaLnBrk="1" hangingPunct="1">
              <a:lnSpc>
                <a:spcPct val="150000"/>
              </a:lnSpc>
              <a:buFont typeface="+mj-lt"/>
              <a:buAutoNum type="arabicPeriod" startAt="2"/>
              <a:defRPr/>
            </a:pPr>
            <a:r>
              <a:rPr lang="zh-TW" altLang="en-US" sz="2400" b="1" dirty="0" smtClean="0">
                <a:latin typeface="+mj-ea"/>
                <a:ea typeface="+mj-ea"/>
                <a:cs typeface="Times New Roman" panose="02020603050405020304" pitchFamily="18" charset="0"/>
              </a:rPr>
              <a:t>環境</a:t>
            </a:r>
            <a:r>
              <a:rPr lang="zh-TW" altLang="en-US" sz="2400" b="1" dirty="0">
                <a:latin typeface="+mj-ea"/>
                <a:ea typeface="+mj-ea"/>
                <a:cs typeface="Times New Roman" panose="02020603050405020304" pitchFamily="18" charset="0"/>
              </a:rPr>
              <a:t>教育數位學習課程依八大專業領域</a:t>
            </a:r>
            <a:r>
              <a:rPr lang="zh-TW" altLang="en-US" sz="2400" b="1" dirty="0" smtClean="0">
                <a:latin typeface="+mj-ea"/>
                <a:ea typeface="+mj-ea"/>
                <a:cs typeface="Times New Roman" panose="02020603050405020304" pitchFamily="18" charset="0"/>
              </a:rPr>
              <a:t>分別</a:t>
            </a:r>
            <a:endParaRPr lang="en-US" altLang="zh-TW" sz="2400" b="1" dirty="0" smtClean="0">
              <a:latin typeface="+mj-ea"/>
              <a:ea typeface="+mj-ea"/>
              <a:cs typeface="Times New Roman" panose="02020603050405020304" pitchFamily="18" charset="0"/>
            </a:endParaRPr>
          </a:p>
          <a:p>
            <a:pPr eaLnBrk="1" hangingPunct="1">
              <a:lnSpc>
                <a:spcPct val="150000"/>
              </a:lnSpc>
              <a:defRPr/>
            </a:pPr>
            <a:r>
              <a:rPr lang="en-US" altLang="zh-TW" sz="2400" b="1" dirty="0" smtClean="0">
                <a:latin typeface="+mj-ea"/>
                <a:ea typeface="+mj-ea"/>
                <a:cs typeface="Times New Roman" panose="02020603050405020304" pitchFamily="18" charset="0"/>
              </a:rPr>
              <a:t>      </a:t>
            </a:r>
            <a:r>
              <a:rPr lang="zh-TW" altLang="en-US" sz="2400" b="1" dirty="0" smtClean="0">
                <a:latin typeface="+mj-ea"/>
                <a:ea typeface="+mj-ea"/>
                <a:cs typeface="Times New Roman" panose="02020603050405020304" pitchFamily="18" charset="0"/>
              </a:rPr>
              <a:t>列表</a:t>
            </a:r>
            <a:r>
              <a:rPr lang="zh-TW" altLang="en-US" sz="2400" b="1" dirty="0">
                <a:latin typeface="+mj-ea"/>
                <a:ea typeface="+mj-ea"/>
                <a:cs typeface="Times New Roman" panose="02020603050405020304" pitchFamily="18" charset="0"/>
              </a:rPr>
              <a:t>課程內容相當豐富</a:t>
            </a:r>
          </a:p>
        </p:txBody>
      </p:sp>
      <p:sp>
        <p:nvSpPr>
          <p:cNvPr id="11" name="矩形 10"/>
          <p:cNvSpPr/>
          <p:nvPr/>
        </p:nvSpPr>
        <p:spPr>
          <a:xfrm>
            <a:off x="323528" y="5214950"/>
            <a:ext cx="8166539" cy="1113360"/>
          </a:xfrm>
          <a:prstGeom prst="rect">
            <a:avLst/>
          </a:prstGeom>
        </p:spPr>
        <p:txBody>
          <a:bodyPr wrap="none">
            <a:prstTxWarp prst="textWave2">
              <a:avLst>
                <a:gd name="adj1" fmla="val 15289"/>
                <a:gd name="adj2" fmla="val 259"/>
              </a:avLst>
            </a:prstTxWarp>
            <a:spAutoFit/>
          </a:bodyPr>
          <a:lstStyle/>
          <a:p>
            <a:pPr algn="ctr"/>
            <a:r>
              <a:rPr lang="zh-TW" altLang="en-US" b="1" dirty="0" smtClean="0">
                <a:solidFill>
                  <a:srgbClr val="FF0000"/>
                </a:solidFill>
                <a:effectLst>
                  <a:outerShdw blurRad="38100" dist="38100" dir="2700000" algn="tl">
                    <a:srgbClr val="000000">
                      <a:alpha val="43137"/>
                    </a:srgbClr>
                  </a:outerShdw>
                </a:effectLst>
              </a:rPr>
              <a:t>學習時數達</a:t>
            </a:r>
            <a:r>
              <a:rPr lang="en-US" altLang="zh-TW" b="1" dirty="0" smtClean="0">
                <a:solidFill>
                  <a:srgbClr val="FF0000"/>
                </a:solidFill>
                <a:effectLst>
                  <a:outerShdw blurRad="38100" dist="38100" dir="2700000" algn="tl">
                    <a:srgbClr val="000000">
                      <a:alpha val="43137"/>
                    </a:srgbClr>
                  </a:outerShdw>
                </a:effectLst>
              </a:rPr>
              <a:t>1</a:t>
            </a:r>
            <a:r>
              <a:rPr lang="zh-TW" altLang="en-US" b="1" dirty="0" smtClean="0">
                <a:solidFill>
                  <a:srgbClr val="FF0000"/>
                </a:solidFill>
                <a:effectLst>
                  <a:outerShdw blurRad="38100" dist="38100" dir="2700000" algn="tl">
                    <a:srgbClr val="000000">
                      <a:alpha val="43137"/>
                    </a:srgbClr>
                  </a:outerShdw>
                </a:effectLst>
              </a:rPr>
              <a:t>小時，取得</a:t>
            </a:r>
            <a:r>
              <a:rPr lang="zh-TW" altLang="en-US" b="1" u="sng" dirty="0" smtClean="0">
                <a:solidFill>
                  <a:srgbClr val="FF0000"/>
                </a:solidFill>
                <a:effectLst>
                  <a:outerShdw blurRad="38100" dist="38100" dir="2700000" algn="tl">
                    <a:srgbClr val="000000">
                      <a:alpha val="43137"/>
                    </a:srgbClr>
                  </a:outerShdw>
                </a:effectLst>
              </a:rPr>
              <a:t>有效護照</a:t>
            </a:r>
            <a:r>
              <a:rPr lang="en-US" altLang="zh-TW" b="1" u="sng" dirty="0" smtClean="0">
                <a:solidFill>
                  <a:srgbClr val="FF0000"/>
                </a:solidFill>
                <a:effectLst>
                  <a:outerShdw blurRad="38100" dist="38100" dir="2700000" algn="tl">
                    <a:srgbClr val="000000">
                      <a:alpha val="43137"/>
                    </a:srgbClr>
                  </a:outerShdw>
                </a:effectLst>
              </a:rPr>
              <a:t>!!</a:t>
            </a:r>
            <a:endParaRPr lang="zh-TW" altLang="en-US" b="1" u="sng" dirty="0">
              <a:solidFill>
                <a:srgbClr val="FF0000"/>
              </a:solidFill>
              <a:effectLst>
                <a:outerShdw blurRad="38100" dist="38100" dir="2700000" algn="tl">
                  <a:srgbClr val="000000">
                    <a:alpha val="43137"/>
                  </a:srgbClr>
                </a:outerShdw>
              </a:effectLst>
            </a:endParaRPr>
          </a:p>
        </p:txBody>
      </p:sp>
      <p:sp>
        <p:nvSpPr>
          <p:cNvPr id="12" name="圓角矩形圖說文字 11"/>
          <p:cNvSpPr/>
          <p:nvPr/>
        </p:nvSpPr>
        <p:spPr bwMode="auto">
          <a:xfrm>
            <a:off x="5772128" y="980728"/>
            <a:ext cx="3143272" cy="714380"/>
          </a:xfrm>
          <a:prstGeom prst="wedgeRoundRectCallout">
            <a:avLst>
              <a:gd name="adj1" fmla="val 6280"/>
              <a:gd name="adj2" fmla="val 82791"/>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a:lstStyle/>
          <a:p>
            <a:pPr eaLnBrk="1" hangingPunct="1">
              <a:defRPr/>
            </a:pPr>
            <a:r>
              <a:rPr lang="zh-TW" altLang="en-US" b="1" dirty="0" smtClean="0">
                <a:latin typeface="+mj-ea"/>
                <a:ea typeface="+mj-ea"/>
              </a:rPr>
              <a:t>可分為</a:t>
            </a:r>
            <a:r>
              <a:rPr lang="zh-TW" altLang="en-US" b="1" u="sng" dirty="0" smtClean="0">
                <a:latin typeface="+mj-ea"/>
                <a:ea typeface="+mj-ea"/>
              </a:rPr>
              <a:t>戶外學習</a:t>
            </a:r>
            <a:r>
              <a:rPr lang="zh-TW" altLang="en-US" b="1" dirty="0" smtClean="0">
                <a:latin typeface="+mj-ea"/>
                <a:ea typeface="+mj-ea"/>
              </a:rPr>
              <a:t>、</a:t>
            </a:r>
            <a:r>
              <a:rPr lang="zh-TW" altLang="en-US" b="1" u="sng" dirty="0" smtClean="0">
                <a:latin typeface="+mj-ea"/>
                <a:ea typeface="+mj-ea"/>
              </a:rPr>
              <a:t>其他課程</a:t>
            </a:r>
            <a:r>
              <a:rPr lang="zh-TW" altLang="en-US" b="1" dirty="0" smtClean="0">
                <a:latin typeface="+mj-ea"/>
                <a:ea typeface="+mj-ea"/>
              </a:rPr>
              <a:t>、</a:t>
            </a:r>
            <a:r>
              <a:rPr lang="zh-TW" altLang="en-US" b="1" u="sng" dirty="0" smtClean="0">
                <a:latin typeface="+mj-ea"/>
                <a:ea typeface="+mj-ea"/>
              </a:rPr>
              <a:t>影片專區</a:t>
            </a:r>
            <a:r>
              <a:rPr lang="zh-TW" altLang="en-US" b="1" dirty="0" smtClean="0">
                <a:latin typeface="+mj-ea"/>
                <a:ea typeface="+mj-ea"/>
              </a:rPr>
              <a:t>及</a:t>
            </a:r>
            <a:r>
              <a:rPr lang="zh-TW" altLang="en-US" b="1" u="sng" dirty="0" smtClean="0">
                <a:latin typeface="+mj-ea"/>
                <a:ea typeface="+mj-ea"/>
              </a:rPr>
              <a:t>網路學習</a:t>
            </a:r>
            <a:endParaRPr lang="zh-TW" altLang="en-US" b="1" u="sng" dirty="0">
              <a:latin typeface="+mj-ea"/>
              <a:ea typeface="+mj-ea"/>
            </a:endParaRPr>
          </a:p>
        </p:txBody>
      </p:sp>
      <p:sp>
        <p:nvSpPr>
          <p:cNvPr id="13" name="矩形 12"/>
          <p:cNvSpPr/>
          <p:nvPr/>
        </p:nvSpPr>
        <p:spPr>
          <a:xfrm>
            <a:off x="228599" y="2708920"/>
            <a:ext cx="1554379" cy="36004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637132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47" y="4187231"/>
            <a:ext cx="2771800" cy="2078850"/>
          </a:xfrm>
          <a:prstGeom prst="rect">
            <a:avLst/>
          </a:prstGeom>
        </p:spPr>
      </p:pic>
      <p:sp>
        <p:nvSpPr>
          <p:cNvPr id="2" name="標題 1"/>
          <p:cNvSpPr>
            <a:spLocks noGrp="1"/>
          </p:cNvSpPr>
          <p:nvPr>
            <p:ph type="title"/>
          </p:nvPr>
        </p:nvSpPr>
        <p:spPr/>
        <p:txBody>
          <a:bodyPr/>
          <a:lstStyle/>
          <a:p>
            <a:r>
              <a:rPr lang="zh-TW" altLang="en-US" b="1" dirty="0" smtClean="0">
                <a:solidFill>
                  <a:srgbClr val="0000FF"/>
                </a:solidFill>
                <a:effectLst>
                  <a:outerShdw blurRad="38100" dist="38100" dir="2700000" algn="tl">
                    <a:srgbClr val="000000">
                      <a:alpha val="43137"/>
                    </a:srgbClr>
                  </a:outerShdw>
                </a:effectLst>
              </a:rPr>
              <a:t>四、協助服務</a:t>
            </a:r>
            <a:endParaRPr lang="zh-TW" altLang="en-US" b="1" dirty="0">
              <a:solidFill>
                <a:srgbClr val="0000FF"/>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181" y="1052736"/>
            <a:ext cx="8229600" cy="4525963"/>
          </a:xfrm>
        </p:spPr>
        <p:txBody>
          <a:bodyPr/>
          <a:lstStyle/>
          <a:p>
            <a:r>
              <a:rPr lang="zh-TW" altLang="zh-TW" sz="2600" b="1" dirty="0"/>
              <a:t>環境教育大使服務</a:t>
            </a:r>
            <a:r>
              <a:rPr lang="zh-TW" altLang="zh-TW" sz="2600" b="1" dirty="0" smtClean="0"/>
              <a:t>隊</a:t>
            </a:r>
            <a:r>
              <a:rPr lang="zh-TW" altLang="en-US" sz="2600" b="1" dirty="0" smtClean="0"/>
              <a:t>為環保局培訓</a:t>
            </a:r>
            <a:r>
              <a:rPr lang="zh-TW" altLang="zh-TW" sz="2600" b="1" dirty="0" smtClean="0"/>
              <a:t>代表</a:t>
            </a:r>
            <a:r>
              <a:rPr lang="zh-TW" altLang="zh-TW" sz="2600" b="1" dirty="0"/>
              <a:t>本局進行環境教育</a:t>
            </a:r>
            <a:r>
              <a:rPr lang="zh-TW" altLang="zh-TW" sz="2600" b="1" dirty="0" smtClean="0"/>
              <a:t>宣導</a:t>
            </a:r>
            <a:r>
              <a:rPr lang="zh-TW" altLang="en-US" sz="2600" b="1" dirty="0" smtClean="0"/>
              <a:t>。若有需求，可安排大使至</a:t>
            </a:r>
            <a:r>
              <a:rPr lang="zh-TW" altLang="en-US" sz="2600" b="1" smtClean="0"/>
              <a:t>貴單位協助人員</a:t>
            </a:r>
            <a:r>
              <a:rPr lang="zh-TW" altLang="en-US" sz="2600" b="1" dirty="0" smtClean="0"/>
              <a:t>個別帳號的開通。</a:t>
            </a:r>
            <a:endParaRPr lang="en-US" altLang="zh-TW" sz="2600" b="1" dirty="0" smtClean="0"/>
          </a:p>
          <a:p>
            <a:endParaRPr lang="zh-TW" altLang="en-US" dirty="0"/>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2492896"/>
            <a:ext cx="3117615" cy="2338211"/>
          </a:xfrm>
          <a:prstGeom prst="rect">
            <a:avLst/>
          </a:prstGeom>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982" y="4102489"/>
            <a:ext cx="2740585" cy="2055439"/>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2292629"/>
            <a:ext cx="2836815" cy="2127611"/>
          </a:xfrm>
          <a:prstGeom prst="rect">
            <a:avLst/>
          </a:prstGeom>
        </p:spPr>
      </p:pic>
    </p:spTree>
    <p:extLst>
      <p:ext uri="{BB962C8B-B14F-4D97-AF65-F5344CB8AC3E}">
        <p14:creationId xmlns:p14="http://schemas.microsoft.com/office/powerpoint/2010/main" val="351196321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icture 8"/>
          <p:cNvSpPr>
            <a:spLocks noChangeAspect="1" noChangeArrowheads="1"/>
          </p:cNvSpPr>
          <p:nvPr/>
        </p:nvSpPr>
        <p:spPr bwMode="auto">
          <a:xfrm>
            <a:off x="5715000" y="1214438"/>
            <a:ext cx="3143250" cy="2571750"/>
          </a:xfrm>
          <a:prstGeom prst="rect">
            <a:avLst/>
          </a:prstGeom>
          <a:noFill/>
          <a:ln w="9525">
            <a:noFill/>
            <a:miter lim="800000"/>
            <a:headEnd/>
            <a:tailEnd/>
          </a:ln>
        </p:spPr>
        <p:txBody>
          <a:bodyPr/>
          <a:lstStyle/>
          <a:p>
            <a:endParaRPr lang="zh-TW" altLang="en-US" b="0">
              <a:latin typeface="微軟正黑體" pitchFamily="34" charset="-120"/>
              <a:ea typeface="微軟正黑體" pitchFamily="34" charset="-120"/>
            </a:endParaRPr>
          </a:p>
        </p:txBody>
      </p:sp>
      <p:sp>
        <p:nvSpPr>
          <p:cNvPr id="1028" name="Text Box 68"/>
          <p:cNvSpPr txBox="1">
            <a:spLocks noChangeArrowheads="1"/>
          </p:cNvSpPr>
          <p:nvPr/>
        </p:nvSpPr>
        <p:spPr bwMode="auto">
          <a:xfrm>
            <a:off x="395536" y="260648"/>
            <a:ext cx="2501900" cy="641350"/>
          </a:xfrm>
          <a:prstGeom prst="rect">
            <a:avLst/>
          </a:prstGeom>
          <a:noFill/>
          <a:ln w="9525">
            <a:noFill/>
            <a:miter lim="800000"/>
            <a:headEnd/>
            <a:tailEnd/>
          </a:ln>
        </p:spPr>
        <p:txBody>
          <a:bodyPr>
            <a:spAutoFit/>
          </a:bodyPr>
          <a:lstStyle/>
          <a:p>
            <a:pPr algn="ctr">
              <a:lnSpc>
                <a:spcPct val="90000"/>
              </a:lnSpc>
              <a:defRPr/>
            </a:pPr>
            <a:r>
              <a:rPr kumimoji="0"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大   綱</a:t>
            </a:r>
            <a:r>
              <a:rPr kumimoji="0" lang="zh-TW" altLang="en-US" sz="4000" b="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   </a:t>
            </a:r>
          </a:p>
        </p:txBody>
      </p:sp>
      <p:graphicFrame>
        <p:nvGraphicFramePr>
          <p:cNvPr id="7" name="資料庫圖表 6"/>
          <p:cNvGraphicFramePr/>
          <p:nvPr>
            <p:extLst>
              <p:ext uri="{D42A27DB-BD31-4B8C-83A1-F6EECF244321}">
                <p14:modId xmlns:p14="http://schemas.microsoft.com/office/powerpoint/2010/main" val="1458018423"/>
              </p:ext>
            </p:extLst>
          </p:nvPr>
        </p:nvGraphicFramePr>
        <p:xfrm>
          <a:off x="539552" y="1988840"/>
          <a:ext cx="777686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4"/>
          <p:cNvSpPr>
            <a:spLocks noChangeArrowheads="1"/>
          </p:cNvSpPr>
          <p:nvPr/>
        </p:nvSpPr>
        <p:spPr bwMode="auto">
          <a:xfrm>
            <a:off x="1647939" y="4801189"/>
            <a:ext cx="6488335" cy="1384995"/>
          </a:xfrm>
          <a:prstGeom prst="rect">
            <a:avLst/>
          </a:prstGeom>
          <a:noFill/>
          <a:ln w="9525">
            <a:noFill/>
            <a:miter lim="800000"/>
            <a:headEnd/>
            <a:tailEnd/>
          </a:ln>
        </p:spPr>
        <p:txBody>
          <a:bodyPr wrap="square">
            <a:spAutoFit/>
          </a:bodyPr>
          <a:lstStyle/>
          <a:p>
            <a:pPr>
              <a:defRPr/>
            </a:pPr>
            <a:r>
              <a:rPr lang="zh-TW" altLang="en-US" sz="2800" b="1" dirty="0" smtClean="0">
                <a:latin typeface="+mn-ea"/>
              </a:rPr>
              <a:t>如有任何疑問</a:t>
            </a:r>
            <a:r>
              <a:rPr lang="zh-TW" altLang="en-US" sz="2800" b="1" dirty="0" smtClean="0">
                <a:latin typeface="+mn-ea"/>
              </a:rPr>
              <a:t>請洽</a:t>
            </a:r>
            <a:r>
              <a:rPr lang="en-US" altLang="zh-TW" sz="2800" b="1" dirty="0" smtClean="0">
                <a:latin typeface="+mn-ea"/>
              </a:rPr>
              <a:t>:</a:t>
            </a:r>
            <a:r>
              <a:rPr lang="zh-TW" altLang="en-US" sz="2800" b="1" u="sng" dirty="0" smtClean="0">
                <a:latin typeface="+mn-ea"/>
              </a:rPr>
              <a:t>林逸翔 </a:t>
            </a:r>
            <a:r>
              <a:rPr lang="zh-TW" altLang="en-US" sz="2800" b="1" u="sng" dirty="0" smtClean="0">
                <a:latin typeface="+mn-ea"/>
              </a:rPr>
              <a:t>先生</a:t>
            </a:r>
            <a:endParaRPr lang="en-US" altLang="zh-TW" sz="2800" b="1" u="sng" dirty="0" smtClean="0">
              <a:latin typeface="+mn-ea"/>
            </a:endParaRPr>
          </a:p>
          <a:p>
            <a:pPr>
              <a:defRPr/>
            </a:pPr>
            <a:r>
              <a:rPr lang="zh-TW" altLang="en-US" sz="2800" b="1" dirty="0" smtClean="0">
                <a:latin typeface="+mn-ea"/>
              </a:rPr>
              <a:t>電話：</a:t>
            </a:r>
            <a:r>
              <a:rPr lang="en-US" altLang="zh-TW" sz="2800" b="1" dirty="0" smtClean="0">
                <a:latin typeface="+mn-ea"/>
              </a:rPr>
              <a:t>03-8335871</a:t>
            </a:r>
            <a:endParaRPr kumimoji="0" lang="en-US" altLang="zh-TW" sz="2800" b="1" dirty="0">
              <a:latin typeface="+mn-ea"/>
            </a:endParaRPr>
          </a:p>
          <a:p>
            <a:pPr eaLnBrk="1" hangingPunct="1">
              <a:defRPr/>
            </a:pPr>
            <a:r>
              <a:rPr kumimoji="0" lang="zh-TW" altLang="en-US" sz="2800" b="1" dirty="0">
                <a:latin typeface="+mn-ea"/>
              </a:rPr>
              <a:t>信箱</a:t>
            </a:r>
            <a:r>
              <a:rPr kumimoji="0" lang="zh-TW" altLang="en-US" sz="2800" b="1" dirty="0" smtClean="0">
                <a:latin typeface="+mn-ea"/>
              </a:rPr>
              <a:t>：</a:t>
            </a:r>
            <a:r>
              <a:rPr kumimoji="0" lang="en-US" altLang="zh-TW" sz="2800" b="1" dirty="0" smtClean="0">
                <a:latin typeface="+mn-ea"/>
              </a:rPr>
              <a:t>2016hualien@gmail.com</a:t>
            </a:r>
            <a:endParaRPr kumimoji="0" lang="en-US" altLang="zh-TW" sz="2800" b="1" dirty="0">
              <a:latin typeface="+mn-ea"/>
            </a:endParaRPr>
          </a:p>
        </p:txBody>
      </p:sp>
      <p:pic>
        <p:nvPicPr>
          <p:cNvPr id="13" name="Picture 2" descr="http://bpic.588ku.com/back_pic/00/02/19/395613c237cdffb.jpg"/>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144000" cy="264795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976305" y="2638626"/>
            <a:ext cx="7191392" cy="1107996"/>
          </a:xfrm>
          <a:prstGeom prst="rect">
            <a:avLst/>
          </a:prstGeom>
          <a:noFill/>
        </p:spPr>
        <p:txBody>
          <a:bodyPr wrap="none" lIns="91440" tIns="45720" rIns="91440" bIns="45720">
            <a:spAutoFit/>
          </a:bodyPr>
          <a:lstStyle/>
          <a:p>
            <a:pPr algn="ctr"/>
            <a:r>
              <a:rPr lang="zh-TW" altLang="en-US" sz="6600" b="1" dirty="0" smtClean="0">
                <a:ln w="9525">
                  <a:solidFill>
                    <a:schemeClr val="bg1"/>
                  </a:solidFill>
                  <a:prstDash val="solid"/>
                </a:ln>
                <a:solidFill>
                  <a:srgbClr val="0000FF"/>
                </a:solidFill>
                <a:effectLst>
                  <a:outerShdw blurRad="12700" dist="38100" dir="2700000" algn="tl" rotWithShape="0">
                    <a:schemeClr val="bg1">
                      <a:lumMod val="50000"/>
                    </a:schemeClr>
                  </a:outerShdw>
                  <a:reflection blurRad="6350" stA="60000" endA="900" endPos="60000" dist="60007" dir="5400000" sy="-100000" algn="bl" rotWithShape="0"/>
                </a:effectLst>
              </a:rPr>
              <a:t>簡報結束</a:t>
            </a:r>
            <a:r>
              <a:rPr lang="zh-TW" altLang="en-US" sz="6600" b="1" dirty="0">
                <a:ln w="9525">
                  <a:solidFill>
                    <a:schemeClr val="bg1"/>
                  </a:solidFill>
                  <a:prstDash val="solid"/>
                </a:ln>
                <a:solidFill>
                  <a:srgbClr val="0000FF"/>
                </a:solidFill>
                <a:effectLst>
                  <a:outerShdw blurRad="12700" dist="38100" dir="2700000" algn="tl" rotWithShape="0">
                    <a:schemeClr val="bg1">
                      <a:lumMod val="50000"/>
                    </a:schemeClr>
                  </a:outerShdw>
                  <a:reflection blurRad="6350" stA="60000" endA="900" endPos="60000" dist="60007" dir="5400000" sy="-100000" algn="bl" rotWithShape="0"/>
                </a:effectLst>
              </a:rPr>
              <a:t> </a:t>
            </a:r>
            <a:r>
              <a:rPr lang="zh-TW" altLang="en-US" sz="6600" b="1" dirty="0" smtClean="0">
                <a:ln w="9525">
                  <a:solidFill>
                    <a:schemeClr val="bg1"/>
                  </a:solidFill>
                  <a:prstDash val="solid"/>
                </a:ln>
                <a:solidFill>
                  <a:srgbClr val="0000FF"/>
                </a:solidFill>
                <a:effectLst>
                  <a:outerShdw blurRad="12700" dist="38100" dir="2700000" algn="tl" rotWithShape="0">
                    <a:schemeClr val="bg1">
                      <a:lumMod val="50000"/>
                    </a:schemeClr>
                  </a:outerShdw>
                  <a:reflection blurRad="6350" stA="60000" endA="900" endPos="60000" dist="60007" dir="5400000" sy="-100000" algn="bl" rotWithShape="0"/>
                </a:effectLst>
              </a:rPr>
              <a:t>謝謝</a:t>
            </a:r>
            <a:r>
              <a:rPr lang="zh-TW" altLang="en-US" sz="6600" b="1" dirty="0">
                <a:ln w="9525">
                  <a:solidFill>
                    <a:schemeClr val="bg1"/>
                  </a:solidFill>
                  <a:prstDash val="solid"/>
                </a:ln>
                <a:solidFill>
                  <a:srgbClr val="0000FF"/>
                </a:solidFill>
                <a:effectLst>
                  <a:outerShdw blurRad="12700" dist="38100" dir="2700000" algn="tl" rotWithShape="0">
                    <a:schemeClr val="bg1">
                      <a:lumMod val="50000"/>
                    </a:schemeClr>
                  </a:outerShdw>
                  <a:reflection blurRad="6350" stA="60000" endA="900" endPos="60000" dist="60007" dir="5400000" sy="-100000" algn="bl" rotWithShape="0"/>
                </a:effectLst>
              </a:rPr>
              <a:t>聆聽</a:t>
            </a:r>
          </a:p>
        </p:txBody>
      </p:sp>
    </p:spTree>
    <p:extLst>
      <p:ext uri="{BB962C8B-B14F-4D97-AF65-F5344CB8AC3E}">
        <p14:creationId xmlns:p14="http://schemas.microsoft.com/office/powerpoint/2010/main" val="25090173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一、環境教育終身學習護照</a:t>
            </a:r>
            <a:endPar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571472" y="1924040"/>
            <a:ext cx="8270932" cy="3737208"/>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a:lstStyle/>
          <a:p>
            <a:pPr marL="0" indent="0" algn="just">
              <a:lnSpc>
                <a:spcPct val="150000"/>
              </a:lnSpc>
              <a:spcBef>
                <a:spcPts val="1200"/>
              </a:spcBef>
              <a:buNone/>
            </a:pPr>
            <a:r>
              <a:rPr lang="zh-TW" altLang="en-US" sz="2800" b="1" dirty="0">
                <a:latin typeface="微軟正黑體" pitchFamily="34" charset="-120"/>
                <a:ea typeface="微軟正黑體" pitchFamily="34" charset="-120"/>
              </a:rPr>
              <a:t>為將環境教育擴大推廣至全國民眾，環保署舉辦「</a:t>
            </a:r>
            <a:r>
              <a:rPr lang="zh-TW" altLang="en-US" sz="2800" b="1" dirty="0">
                <a:solidFill>
                  <a:srgbClr val="FF0000"/>
                </a:solidFill>
                <a:latin typeface="微軟正黑體" pitchFamily="34" charset="-120"/>
                <a:ea typeface="微軟正黑體" pitchFamily="34" charset="-120"/>
              </a:rPr>
              <a:t>環境教育終身學習護照</a:t>
            </a:r>
            <a:r>
              <a:rPr lang="zh-TW" altLang="en-US" sz="2800" b="1" dirty="0">
                <a:latin typeface="微軟正黑體" pitchFamily="34" charset="-120"/>
                <a:ea typeface="微軟正黑體" pitchFamily="34" charset="-120"/>
              </a:rPr>
              <a:t>」整合行銷活動，鼓勵民眾、環境教育設施場所及機構積極參與或辦理環境教育相關教學活動，以讓國人能透過更多管道接觸、了解我們生活的環境。</a:t>
            </a:r>
          </a:p>
        </p:txBody>
      </p:sp>
      <p:sp>
        <p:nvSpPr>
          <p:cNvPr id="4" name="流程圖: 接點 3"/>
          <p:cNvSpPr/>
          <p:nvPr/>
        </p:nvSpPr>
        <p:spPr bwMode="auto">
          <a:xfrm>
            <a:off x="571472" y="1214422"/>
            <a:ext cx="357190" cy="357190"/>
          </a:xfrm>
          <a:prstGeom prst="flowChartConnector">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Arial" charset="0"/>
              <a:ea typeface="新細明體" pitchFamily="18" charset="-120"/>
            </a:endParaRPr>
          </a:p>
        </p:txBody>
      </p:sp>
      <p:sp>
        <p:nvSpPr>
          <p:cNvPr id="5" name="文字方塊 4"/>
          <p:cNvSpPr txBox="1"/>
          <p:nvPr/>
        </p:nvSpPr>
        <p:spPr>
          <a:xfrm>
            <a:off x="908024" y="1104884"/>
            <a:ext cx="1868887" cy="584775"/>
          </a:xfrm>
          <a:prstGeom prst="rect">
            <a:avLst/>
          </a:prstGeom>
          <a:noFill/>
        </p:spPr>
        <p:txBody>
          <a:bodyPr wrap="square" rtlCol="0">
            <a:spAutoFit/>
          </a:bodyPr>
          <a:lstStyle/>
          <a:p>
            <a:r>
              <a:rPr lang="zh-TW" altLang="en-US" sz="3200" b="1" dirty="0" smtClean="0">
                <a:latin typeface="微軟正黑體" pitchFamily="34" charset="-120"/>
                <a:ea typeface="微軟正黑體" pitchFamily="34" charset="-120"/>
              </a:rPr>
              <a:t>推廣目的</a:t>
            </a:r>
            <a:endParaRPr lang="zh-TW" altLang="en-US" sz="3200" b="1" dirty="0">
              <a:latin typeface="微軟正黑體" pitchFamily="34" charset="-120"/>
              <a:ea typeface="微軟正黑體" pitchFamily="34" charset="-12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一、環境教育終身學習護照</a:t>
            </a:r>
          </a:p>
        </p:txBody>
      </p:sp>
      <p:sp>
        <p:nvSpPr>
          <p:cNvPr id="6" name="流程圖: 替代處理程序 5"/>
          <p:cNvSpPr/>
          <p:nvPr/>
        </p:nvSpPr>
        <p:spPr>
          <a:xfrm>
            <a:off x="6202195" y="1021237"/>
            <a:ext cx="2872661" cy="3379113"/>
          </a:xfrm>
          <a:prstGeom prst="flowChartAlternateProcess">
            <a:avLst/>
          </a:prstGeom>
          <a:solidFill>
            <a:srgbClr val="0066FF"/>
          </a:solidFill>
        </p:spPr>
        <p:txBody>
          <a:bodyPr wrap="square">
            <a:spAutoFit/>
          </a:bodyPr>
          <a:lstStyle/>
          <a:p>
            <a:pPr fontAlgn="base"/>
            <a:r>
              <a:rPr lang="zh-TW" altLang="en-US" sz="2800" b="1" dirty="0" smtClean="0">
                <a:solidFill>
                  <a:schemeClr val="bg1"/>
                </a:solidFill>
                <a:latin typeface="微軟正黑體" pitchFamily="34" charset="-120"/>
                <a:ea typeface="微軟正黑體" pitchFamily="34" charset="-120"/>
              </a:rPr>
              <a:t>機關、公營事業機關、高級中等以下學校及</a:t>
            </a:r>
            <a:r>
              <a:rPr lang="zh-TW" altLang="en-US" sz="2800" b="1" dirty="0">
                <a:solidFill>
                  <a:schemeClr val="bg1"/>
                </a:solidFill>
                <a:latin typeface="微軟正黑體" pitchFamily="34" charset="-120"/>
                <a:ea typeface="微軟正黑體" pitchFamily="34" charset="-120"/>
              </a:rPr>
              <a:t>及政府捐助基金累計超過百分之五十財團法人</a:t>
            </a:r>
          </a:p>
        </p:txBody>
      </p:sp>
      <p:graphicFrame>
        <p:nvGraphicFramePr>
          <p:cNvPr id="8" name="資料庫圖表 7"/>
          <p:cNvGraphicFramePr/>
          <p:nvPr>
            <p:extLst>
              <p:ext uri="{D42A27DB-BD31-4B8C-83A1-F6EECF244321}">
                <p14:modId xmlns:p14="http://schemas.microsoft.com/office/powerpoint/2010/main" val="3462819192"/>
              </p:ext>
            </p:extLst>
          </p:nvPr>
        </p:nvGraphicFramePr>
        <p:xfrm>
          <a:off x="-714412" y="1000108"/>
          <a:ext cx="814393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弧形接點 4"/>
          <p:cNvCxnSpPr/>
          <p:nvPr/>
        </p:nvCxnSpPr>
        <p:spPr bwMode="auto">
          <a:xfrm>
            <a:off x="3851920" y="1124744"/>
            <a:ext cx="2350275" cy="648072"/>
          </a:xfrm>
          <a:prstGeom prst="curvedConnector3">
            <a:avLst/>
          </a:prstGeom>
          <a:solidFill>
            <a:schemeClr val="accent1"/>
          </a:solidFill>
          <a:ln w="28575" cap="flat" cmpd="sng" algn="ctr">
            <a:solidFill>
              <a:srgbClr val="FF0000"/>
            </a:solidFill>
            <a:prstDash val="sysDash"/>
            <a:round/>
            <a:headEnd type="none" w="med" len="med"/>
            <a:tailEnd type="arrow"/>
          </a:ln>
          <a:effectLst/>
        </p:spPr>
      </p:cxn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2" t="11333" r="2557" b="14885"/>
          <a:stretch/>
        </p:blipFill>
        <p:spPr bwMode="auto">
          <a:xfrm>
            <a:off x="129731" y="1877808"/>
            <a:ext cx="9014269" cy="452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字方塊 13"/>
          <p:cNvSpPr txBox="1"/>
          <p:nvPr/>
        </p:nvSpPr>
        <p:spPr>
          <a:xfrm>
            <a:off x="5004048" y="6353944"/>
            <a:ext cx="288032" cy="369332"/>
          </a:xfrm>
          <a:prstGeom prst="rect">
            <a:avLst/>
          </a:prstGeom>
          <a:noFill/>
        </p:spPr>
        <p:txBody>
          <a:bodyPr wrap="square" rtlCol="0">
            <a:spAutoFit/>
          </a:bodyPr>
          <a:lstStyle/>
          <a:p>
            <a:r>
              <a:rPr lang="en-US" altLang="zh-TW" dirty="0" smtClean="0"/>
              <a:t>1</a:t>
            </a:r>
            <a:endParaRPr lang="zh-TW" altLang="en-US" dirty="0"/>
          </a:p>
        </p:txBody>
      </p:sp>
      <p:sp>
        <p:nvSpPr>
          <p:cNvPr id="2" name="文字方塊 1"/>
          <p:cNvSpPr txBox="1"/>
          <p:nvPr/>
        </p:nvSpPr>
        <p:spPr>
          <a:xfrm>
            <a:off x="539552" y="1403873"/>
            <a:ext cx="4968552" cy="461665"/>
          </a:xfrm>
          <a:prstGeom prst="rect">
            <a:avLst/>
          </a:prstGeom>
          <a:noFill/>
        </p:spPr>
        <p:txBody>
          <a:bodyPr wrap="squar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http://</a:t>
            </a:r>
            <a:r>
              <a:rPr lang="en-US" altLang="zh-TW" sz="2400" b="1" dirty="0" smtClean="0">
                <a:solidFill>
                  <a:srgbClr val="FF0000"/>
                </a:solidFill>
                <a:latin typeface="微軟正黑體" panose="020B0604030504040204" pitchFamily="34" charset="-120"/>
                <a:ea typeface="微軟正黑體" panose="020B0604030504040204" pitchFamily="34" charset="-120"/>
              </a:rPr>
              <a:t>elearn.epa.gov.tw</a:t>
            </a:r>
            <a:r>
              <a:rPr lang="en-US" altLang="zh-TW" b="1" dirty="0" smtClean="0">
                <a:solidFill>
                  <a:srgbClr val="FF0000"/>
                </a:solidFill>
              </a:rPr>
              <a:t>/</a:t>
            </a:r>
            <a:endParaRPr lang="zh-TW" altLang="en-US" b="1" dirty="0">
              <a:solidFill>
                <a:srgbClr val="FF0000"/>
              </a:solidFill>
            </a:endParaRPr>
          </a:p>
        </p:txBody>
      </p:sp>
      <p:sp>
        <p:nvSpPr>
          <p:cNvPr id="5" name="矩形 4"/>
          <p:cNvSpPr/>
          <p:nvPr/>
        </p:nvSpPr>
        <p:spPr>
          <a:xfrm>
            <a:off x="467544" y="1011240"/>
            <a:ext cx="5904656" cy="461665"/>
          </a:xfrm>
          <a:prstGeom prst="rect">
            <a:avLst/>
          </a:prstGeom>
        </p:spPr>
        <p:txBody>
          <a:bodyPr wrap="square">
            <a:spAutoFit/>
          </a:bodyPr>
          <a:lstStyle/>
          <a:p>
            <a:r>
              <a:rPr lang="zh-TW" altLang="en-US" sz="2400" b="1" dirty="0">
                <a:solidFill>
                  <a:srgbClr val="FF0000"/>
                </a:solidFill>
                <a:latin typeface="微軟正黑體" panose="020B0604030504040204" pitchFamily="34" charset="-120"/>
                <a:ea typeface="微軟正黑體" panose="020B0604030504040204" pitchFamily="34" charset="-120"/>
              </a:rPr>
              <a:t>環境教育終身學習網址 </a:t>
            </a:r>
            <a:endParaRPr lang="zh-TW" altLang="en-US" sz="2400" dirty="0">
              <a:latin typeface="微軟正黑體" panose="020B0604030504040204" pitchFamily="34" charset="-120"/>
              <a:ea typeface="微軟正黑體" panose="020B0604030504040204" pitchFamily="34" charset="-120"/>
            </a:endParaRPr>
          </a:p>
        </p:txBody>
      </p:sp>
      <p:sp>
        <p:nvSpPr>
          <p:cNvPr id="13" name="標題 1"/>
          <p:cNvSpPr>
            <a:spLocks noGrp="1"/>
          </p:cNvSpPr>
          <p:nvPr>
            <p:ph type="title"/>
          </p:nvPr>
        </p:nvSpPr>
        <p:spPr/>
        <p:txBody>
          <a:bodyPr/>
          <a:lstStyle/>
          <a:p>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一、環境教育終身學習護照</a:t>
            </a:r>
          </a:p>
        </p:txBody>
      </p:sp>
    </p:spTree>
    <p:extLst>
      <p:ext uri="{BB962C8B-B14F-4D97-AF65-F5344CB8AC3E}">
        <p14:creationId xmlns:p14="http://schemas.microsoft.com/office/powerpoint/2010/main" val="32508121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二、花蓮縣環保局獎勵計畫</a:t>
            </a:r>
            <a:endPar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內容版面配置區 2"/>
          <p:cNvSpPr>
            <a:spLocks noGrp="1"/>
          </p:cNvSpPr>
          <p:nvPr>
            <p:ph idx="1"/>
          </p:nvPr>
        </p:nvSpPr>
        <p:spPr>
          <a:xfrm>
            <a:off x="467544" y="1772816"/>
            <a:ext cx="8541985" cy="4574196"/>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a:lstStyle/>
          <a:p>
            <a:pPr algn="just">
              <a:spcBef>
                <a:spcPts val="2400"/>
              </a:spcBef>
              <a:buClr>
                <a:schemeClr val="tx2"/>
              </a:buClr>
              <a:buSzPct val="85000"/>
              <a:buFont typeface="Wingdings" panose="05000000000000000000" pitchFamily="2" charset="2"/>
              <a:buChar char="p"/>
            </a:pPr>
            <a:r>
              <a:rPr lang="zh-TW" altLang="zh-TW" sz="2800" b="1" dirty="0">
                <a:latin typeface="微軟正黑體" panose="020B0604030504040204" pitchFamily="34" charset="-120"/>
                <a:ea typeface="微軟正黑體" panose="020B0604030504040204" pitchFamily="34" charset="-120"/>
              </a:rPr>
              <a:t>環保署舉辦「環境教育終身學習護照」推廣活動</a:t>
            </a:r>
            <a:endParaRPr lang="en-US" altLang="zh-TW" sz="2800" b="1" dirty="0">
              <a:latin typeface="微軟正黑體" panose="020B0604030504040204" pitchFamily="34" charset="-120"/>
              <a:ea typeface="微軟正黑體" panose="020B0604030504040204" pitchFamily="34" charset="-120"/>
            </a:endParaRPr>
          </a:p>
          <a:p>
            <a:pPr algn="just">
              <a:spcBef>
                <a:spcPts val="2400"/>
              </a:spcBef>
              <a:buClr>
                <a:schemeClr val="tx2"/>
              </a:buClr>
              <a:buSzPct val="85000"/>
              <a:buFont typeface="Wingdings" panose="05000000000000000000" pitchFamily="2" charset="2"/>
              <a:buChar char="p"/>
            </a:pPr>
            <a:r>
              <a:rPr lang="zh-TW" altLang="zh-TW" sz="2800" b="1" dirty="0">
                <a:latin typeface="微軟正黑體" panose="020B0604030504040204" pitchFamily="34" charset="-120"/>
                <a:ea typeface="微軟正黑體" panose="020B0604030504040204" pitchFamily="34" charset="-120"/>
              </a:rPr>
              <a:t>鼓勵</a:t>
            </a:r>
            <a:r>
              <a:rPr lang="zh-TW" altLang="zh-TW" sz="2800" b="1" dirty="0" smtClean="0">
                <a:latin typeface="微軟正黑體" panose="020B0604030504040204" pitchFamily="34" charset="-120"/>
                <a:ea typeface="微軟正黑體" panose="020B0604030504040204" pitchFamily="34" charset="-120"/>
              </a:rPr>
              <a:t>本</a:t>
            </a:r>
            <a:r>
              <a:rPr lang="zh-TW" altLang="en-US" sz="2800" b="1" dirty="0" smtClean="0">
                <a:latin typeface="微軟正黑體" panose="020B0604030504040204" pitchFamily="34" charset="-120"/>
                <a:ea typeface="微軟正黑體" panose="020B0604030504040204" pitchFamily="34" charset="-120"/>
              </a:rPr>
              <a:t>縣</a:t>
            </a:r>
            <a:r>
              <a:rPr lang="zh-TW" altLang="zh-TW" sz="2800" b="1" dirty="0" smtClean="0">
                <a:latin typeface="微軟正黑體" panose="020B0604030504040204" pitchFamily="34" charset="-120"/>
                <a:ea typeface="微軟正黑體" panose="020B0604030504040204" pitchFamily="34" charset="-120"/>
              </a:rPr>
              <a:t>民眾</a:t>
            </a:r>
            <a:r>
              <a:rPr lang="zh-TW" altLang="zh-TW" sz="2800" b="1" dirty="0">
                <a:latin typeface="微軟正黑體" panose="020B0604030504040204" pitchFamily="34" charset="-120"/>
                <a:ea typeface="微軟正黑體" panose="020B0604030504040204" pitchFamily="34" charset="-120"/>
              </a:rPr>
              <a:t>透過網路學習、影片欣賞、參訪環境教育設施場所、參與實體環境教育訓練課程等多元方式了解環境</a:t>
            </a:r>
            <a:r>
              <a:rPr lang="zh-TW" altLang="zh-TW" sz="2800" b="1" dirty="0" smtClean="0">
                <a:latin typeface="微軟正黑體" panose="020B0604030504040204" pitchFamily="34" charset="-120"/>
                <a:ea typeface="微軟正黑體" panose="020B0604030504040204" pitchFamily="34" charset="-120"/>
              </a:rPr>
              <a:t>議題</a:t>
            </a:r>
            <a:endParaRPr lang="en-US" altLang="zh-TW" sz="2800" b="1" dirty="0" smtClean="0">
              <a:latin typeface="微軟正黑體" panose="020B0604030504040204" pitchFamily="34" charset="-120"/>
              <a:ea typeface="微軟正黑體" panose="020B0604030504040204" pitchFamily="34" charset="-120"/>
            </a:endParaRPr>
          </a:p>
          <a:p>
            <a:pPr algn="just">
              <a:spcBef>
                <a:spcPts val="2400"/>
              </a:spcBef>
              <a:buClr>
                <a:schemeClr val="tx2"/>
              </a:buClr>
              <a:buSzPct val="85000"/>
              <a:buFont typeface="Wingdings" panose="05000000000000000000" pitchFamily="2" charset="2"/>
              <a:buChar char="p"/>
            </a:pPr>
            <a:r>
              <a:rPr lang="zh-TW" altLang="zh-TW" sz="2800" b="1" dirty="0" smtClean="0">
                <a:latin typeface="微軟正黑體" panose="020B0604030504040204" pitchFamily="34" charset="-120"/>
                <a:ea typeface="微軟正黑體" panose="020B0604030504040204" pitchFamily="34" charset="-120"/>
              </a:rPr>
              <a:t>擴大</a:t>
            </a:r>
            <a:r>
              <a:rPr lang="zh-TW" altLang="zh-TW" sz="2800" b="1" dirty="0">
                <a:latin typeface="微軟正黑體" panose="020B0604030504040204" pitchFamily="34" charset="-120"/>
                <a:ea typeface="微軟正黑體" panose="020B0604030504040204" pitchFamily="34" charset="-120"/>
              </a:rPr>
              <a:t>全民自主學習</a:t>
            </a:r>
            <a:r>
              <a:rPr lang="zh-TW" altLang="zh-TW" sz="2800" b="1" dirty="0" smtClean="0">
                <a:latin typeface="微軟正黑體" panose="020B0604030504040204" pitchFamily="34" charset="-120"/>
                <a:ea typeface="微軟正黑體" panose="020B0604030504040204" pitchFamily="34" charset="-120"/>
              </a:rPr>
              <a:t>，瞭解環境</a:t>
            </a:r>
            <a:r>
              <a:rPr lang="zh-TW" altLang="zh-TW" sz="2800" b="1" dirty="0">
                <a:latin typeface="微軟正黑體" panose="020B0604030504040204" pitchFamily="34" charset="-120"/>
                <a:ea typeface="微軟正黑體" panose="020B0604030504040204" pitchFamily="34" charset="-120"/>
              </a:rPr>
              <a:t>教育學習歷程，</a:t>
            </a:r>
            <a:r>
              <a:rPr lang="zh-TW" altLang="zh-TW" sz="2800" b="1" dirty="0" smtClean="0">
                <a:latin typeface="微軟正黑體" panose="020B0604030504040204" pitchFamily="34" charset="-120"/>
                <a:ea typeface="微軟正黑體" panose="020B0604030504040204" pitchFamily="34" charset="-120"/>
              </a:rPr>
              <a:t>有助</a:t>
            </a:r>
            <a:r>
              <a:rPr lang="zh-TW" altLang="en-US" sz="2800" b="1" dirty="0">
                <a:latin typeface="微軟正黑體" panose="020B0604030504040204" pitchFamily="34" charset="-120"/>
                <a:ea typeface="微軟正黑體" panose="020B0604030504040204" pitchFamily="34" charset="-120"/>
              </a:rPr>
              <a:t>於</a:t>
            </a:r>
            <a:r>
              <a:rPr lang="zh-TW" altLang="zh-TW" sz="2800" b="1" dirty="0" smtClean="0">
                <a:latin typeface="微軟正黑體" panose="020B0604030504040204" pitchFamily="34" charset="-120"/>
                <a:ea typeface="微軟正黑體" panose="020B0604030504040204" pitchFamily="34" charset="-120"/>
              </a:rPr>
              <a:t>推動</a:t>
            </a:r>
            <a:r>
              <a:rPr lang="zh-TW" altLang="zh-TW" sz="2800" b="1" dirty="0">
                <a:latin typeface="微軟正黑體" panose="020B0604030504040204" pitchFamily="34" charset="-120"/>
                <a:ea typeface="微軟正黑體" panose="020B0604030504040204" pitchFamily="34" charset="-120"/>
              </a:rPr>
              <a:t>環境教育工作實務，增進全民環境倫理與責任</a:t>
            </a:r>
            <a:r>
              <a:rPr lang="zh-TW" altLang="zh-TW" sz="2800" b="1" dirty="0" smtClean="0">
                <a:latin typeface="微軟正黑體" panose="020B0604030504040204" pitchFamily="34" charset="-120"/>
                <a:ea typeface="微軟正黑體" panose="020B0604030504040204" pitchFamily="34" charset="-120"/>
              </a:rPr>
              <a:t>，培養</a:t>
            </a:r>
            <a:r>
              <a:rPr lang="zh-TW" altLang="zh-TW" sz="2800" b="1" dirty="0">
                <a:latin typeface="微軟正黑體" panose="020B0604030504040204" pitchFamily="34" charset="-120"/>
                <a:ea typeface="微軟正黑體" panose="020B0604030504040204" pitchFamily="34" charset="-120"/>
              </a:rPr>
              <a:t>環境公民與環境學習社群，以達到永續發展。</a:t>
            </a:r>
            <a:endParaRPr lang="en-US" altLang="zh-TW" sz="2800" b="1" dirty="0">
              <a:latin typeface="微軟正黑體" panose="020B0604030504040204" pitchFamily="34" charset="-120"/>
              <a:ea typeface="微軟正黑體" panose="020B0604030504040204" pitchFamily="34" charset="-120"/>
            </a:endParaRPr>
          </a:p>
        </p:txBody>
      </p:sp>
      <p:sp>
        <p:nvSpPr>
          <p:cNvPr id="8" name="流程圖: 接點 7"/>
          <p:cNvSpPr/>
          <p:nvPr/>
        </p:nvSpPr>
        <p:spPr bwMode="auto">
          <a:xfrm>
            <a:off x="571472" y="1214422"/>
            <a:ext cx="357190" cy="357190"/>
          </a:xfrm>
          <a:prstGeom prst="flowChartConnector">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Arial" charset="0"/>
              <a:ea typeface="新細明體" pitchFamily="18" charset="-120"/>
            </a:endParaRPr>
          </a:p>
        </p:txBody>
      </p:sp>
      <p:sp>
        <p:nvSpPr>
          <p:cNvPr id="9" name="文字方塊 8"/>
          <p:cNvSpPr txBox="1"/>
          <p:nvPr/>
        </p:nvSpPr>
        <p:spPr>
          <a:xfrm>
            <a:off x="908024" y="1104884"/>
            <a:ext cx="1868887" cy="584775"/>
          </a:xfrm>
          <a:prstGeom prst="rect">
            <a:avLst/>
          </a:prstGeom>
          <a:noFill/>
        </p:spPr>
        <p:txBody>
          <a:bodyPr wrap="square" rtlCol="0">
            <a:spAutoFit/>
          </a:bodyPr>
          <a:lstStyle/>
          <a:p>
            <a:r>
              <a:rPr lang="zh-TW" altLang="en-US" sz="3200" b="1" dirty="0" smtClean="0">
                <a:latin typeface="微軟正黑體" pitchFamily="34" charset="-120"/>
                <a:ea typeface="微軟正黑體" pitchFamily="34" charset="-120"/>
              </a:rPr>
              <a:t>推廣目的</a:t>
            </a:r>
            <a:endParaRPr lang="zh-TW" altLang="en-US" sz="32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237275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rPr>
              <a:t>二、</a:t>
            </a: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花蓮縣環保局獎勵計畫</a:t>
            </a:r>
            <a:endPar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接點 7"/>
          <p:cNvSpPr/>
          <p:nvPr/>
        </p:nvSpPr>
        <p:spPr bwMode="auto">
          <a:xfrm>
            <a:off x="571472" y="1214422"/>
            <a:ext cx="357190" cy="357190"/>
          </a:xfrm>
          <a:prstGeom prst="flowChartConnector">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Arial" charset="0"/>
              <a:ea typeface="新細明體" pitchFamily="18" charset="-120"/>
            </a:endParaRPr>
          </a:p>
        </p:txBody>
      </p:sp>
      <p:sp>
        <p:nvSpPr>
          <p:cNvPr id="9" name="文字方塊 8"/>
          <p:cNvSpPr txBox="1"/>
          <p:nvPr/>
        </p:nvSpPr>
        <p:spPr>
          <a:xfrm>
            <a:off x="908024" y="1124744"/>
            <a:ext cx="1868887" cy="584775"/>
          </a:xfrm>
          <a:prstGeom prst="rect">
            <a:avLst/>
          </a:prstGeom>
          <a:noFill/>
        </p:spPr>
        <p:txBody>
          <a:bodyPr wrap="square" rtlCol="0">
            <a:spAutoFit/>
          </a:bodyPr>
          <a:lstStyle/>
          <a:p>
            <a:r>
              <a:rPr lang="zh-TW" altLang="en-US" sz="3200" b="1" dirty="0">
                <a:latin typeface="微軟正黑體" pitchFamily="34" charset="-120"/>
                <a:ea typeface="微軟正黑體" pitchFamily="34" charset="-120"/>
              </a:rPr>
              <a:t>計畫期程</a:t>
            </a:r>
          </a:p>
        </p:txBody>
      </p:sp>
      <p:sp>
        <p:nvSpPr>
          <p:cNvPr id="4" name="矩形 3"/>
          <p:cNvSpPr/>
          <p:nvPr/>
        </p:nvSpPr>
        <p:spPr>
          <a:xfrm>
            <a:off x="963999" y="1874295"/>
            <a:ext cx="5121915" cy="523220"/>
          </a:xfrm>
          <a:prstGeom prst="rect">
            <a:avLst/>
          </a:prstGeom>
        </p:spPr>
        <p:txBody>
          <a:bodyPr wrap="none">
            <a:spAutoFit/>
          </a:bodyPr>
          <a:lstStyle/>
          <a:p>
            <a:r>
              <a:rPr lang="zh-TW" altLang="zh-TW" sz="2800" b="1" dirty="0">
                <a:latin typeface="微軟正黑體" panose="020B0604030504040204" pitchFamily="34" charset="-120"/>
                <a:ea typeface="微軟正黑體" panose="020B0604030504040204" pitchFamily="34" charset="-120"/>
              </a:rPr>
              <a:t>公告日至</a:t>
            </a:r>
            <a:r>
              <a:rPr lang="en-US" altLang="zh-TW" sz="2800" b="1" dirty="0" smtClean="0">
                <a:latin typeface="微軟正黑體" panose="020B0604030504040204" pitchFamily="34" charset="-120"/>
                <a:ea typeface="微軟正黑體" panose="020B0604030504040204" pitchFamily="34" charset="-120"/>
              </a:rPr>
              <a:t>106</a:t>
            </a:r>
            <a:r>
              <a:rPr lang="zh-TW" altLang="zh-TW" sz="2800" b="1" dirty="0" smtClean="0">
                <a:latin typeface="微軟正黑體" panose="020B0604030504040204" pitchFamily="34" charset="-120"/>
                <a:ea typeface="微軟正黑體" panose="020B0604030504040204" pitchFamily="34" charset="-120"/>
              </a:rPr>
              <a:t>年</a:t>
            </a:r>
            <a:r>
              <a:rPr lang="en-US" altLang="zh-TW" sz="2800" b="1" dirty="0" smtClean="0">
                <a:latin typeface="微軟正黑體" panose="020B0604030504040204" pitchFamily="34" charset="-120"/>
                <a:ea typeface="微軟正黑體" panose="020B0604030504040204" pitchFamily="34" charset="-120"/>
              </a:rPr>
              <a:t>9</a:t>
            </a:r>
            <a:r>
              <a:rPr lang="zh-TW" altLang="zh-TW" sz="2800" b="1" dirty="0" smtClean="0">
                <a:latin typeface="微軟正黑體" panose="020B0604030504040204" pitchFamily="34" charset="-120"/>
                <a:ea typeface="微軟正黑體" panose="020B0604030504040204" pitchFamily="34" charset="-120"/>
              </a:rPr>
              <a:t>月</a:t>
            </a:r>
            <a:r>
              <a:rPr lang="en-US" altLang="zh-TW" sz="2800" b="1" dirty="0" smtClean="0">
                <a:latin typeface="微軟正黑體" panose="020B0604030504040204" pitchFamily="34" charset="-120"/>
                <a:ea typeface="微軟正黑體" panose="020B0604030504040204" pitchFamily="34" charset="-120"/>
              </a:rPr>
              <a:t>30</a:t>
            </a:r>
            <a:r>
              <a:rPr lang="zh-TW" altLang="zh-TW" sz="2800" b="1" dirty="0" smtClean="0">
                <a:latin typeface="微軟正黑體" panose="020B0604030504040204" pitchFamily="34" charset="-120"/>
                <a:ea typeface="微軟正黑體" panose="020B0604030504040204" pitchFamily="34" charset="-120"/>
              </a:rPr>
              <a:t>日</a:t>
            </a:r>
            <a:r>
              <a:rPr lang="en-US" altLang="zh-TW" sz="2800" b="1" dirty="0">
                <a:latin typeface="微軟正黑體" panose="020B0604030504040204" pitchFamily="34" charset="-120"/>
                <a:ea typeface="微軟正黑體" panose="020B0604030504040204" pitchFamily="34" charset="-120"/>
              </a:rPr>
              <a:t>24</a:t>
            </a:r>
            <a:r>
              <a:rPr lang="zh-TW" altLang="zh-TW" sz="2800" b="1" dirty="0">
                <a:latin typeface="微軟正黑體" panose="020B0604030504040204" pitchFamily="34" charset="-120"/>
                <a:ea typeface="微軟正黑體" panose="020B0604030504040204" pitchFamily="34" charset="-120"/>
              </a:rPr>
              <a:t>時止</a:t>
            </a:r>
            <a:endParaRPr lang="zh-TW" altLang="en-US" sz="2800" b="1" dirty="0">
              <a:latin typeface="微軟正黑體" panose="020B0604030504040204" pitchFamily="34" charset="-120"/>
              <a:ea typeface="微軟正黑體" panose="020B0604030504040204" pitchFamily="34" charset="-120"/>
            </a:endParaRPr>
          </a:p>
        </p:txBody>
      </p:sp>
      <p:sp>
        <p:nvSpPr>
          <p:cNvPr id="10" name="流程圖: 接點 9"/>
          <p:cNvSpPr/>
          <p:nvPr/>
        </p:nvSpPr>
        <p:spPr bwMode="auto">
          <a:xfrm>
            <a:off x="592110" y="2746450"/>
            <a:ext cx="357190" cy="357190"/>
          </a:xfrm>
          <a:prstGeom prst="flowChartConnector">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Arial" charset="0"/>
              <a:ea typeface="新細明體" pitchFamily="18" charset="-120"/>
            </a:endParaRPr>
          </a:p>
        </p:txBody>
      </p:sp>
      <p:sp>
        <p:nvSpPr>
          <p:cNvPr id="11" name="文字方塊 10"/>
          <p:cNvSpPr txBox="1"/>
          <p:nvPr/>
        </p:nvSpPr>
        <p:spPr>
          <a:xfrm>
            <a:off x="928662" y="2636912"/>
            <a:ext cx="1868887" cy="584775"/>
          </a:xfrm>
          <a:prstGeom prst="rect">
            <a:avLst/>
          </a:prstGeom>
          <a:noFill/>
        </p:spPr>
        <p:txBody>
          <a:bodyPr wrap="square" rtlCol="0">
            <a:spAutoFit/>
          </a:bodyPr>
          <a:lstStyle/>
          <a:p>
            <a:r>
              <a:rPr lang="zh-TW" altLang="en-US" sz="3200" b="1" dirty="0" smtClean="0">
                <a:latin typeface="微軟正黑體" pitchFamily="34" charset="-120"/>
                <a:ea typeface="微軟正黑體" pitchFamily="34" charset="-120"/>
              </a:rPr>
              <a:t>實施對象</a:t>
            </a:r>
            <a:endParaRPr lang="zh-TW" altLang="en-US" sz="3200" b="1" dirty="0">
              <a:latin typeface="微軟正黑體" pitchFamily="34" charset="-120"/>
              <a:ea typeface="微軟正黑體" pitchFamily="34" charset="-120"/>
            </a:endParaRPr>
          </a:p>
        </p:txBody>
      </p:sp>
      <p:sp>
        <p:nvSpPr>
          <p:cNvPr id="6" name="圓角矩形 5"/>
          <p:cNvSpPr/>
          <p:nvPr/>
        </p:nvSpPr>
        <p:spPr>
          <a:xfrm>
            <a:off x="926780" y="3284984"/>
            <a:ext cx="7965699" cy="2962513"/>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zh-TW" altLang="zh-TW" sz="2800" b="1" dirty="0">
                <a:latin typeface="微軟正黑體" panose="020B0604030504040204" pitchFamily="34" charset="-120"/>
                <a:ea typeface="微軟正黑體" panose="020B0604030504040204" pitchFamily="34" charset="-120"/>
              </a:rPr>
              <a:t>持有『環境教育終身學習電子護照』之個人，且註冊資料之居住縣市登錄為花蓮縣或服務單位為花蓮縣政府所屬機關及單位、公營事業機構、高中</a:t>
            </a:r>
            <a:r>
              <a:rPr lang="en-US" altLang="zh-TW" sz="2800" b="1" dirty="0">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職</a:t>
            </a:r>
            <a:r>
              <a:rPr lang="en-US" altLang="zh-TW" sz="2800" b="1" dirty="0">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以下</a:t>
            </a:r>
            <a:r>
              <a:rPr lang="zh-TW" altLang="zh-TW" sz="2800" b="1" dirty="0" smtClean="0">
                <a:latin typeface="微軟正黑體" panose="020B0604030504040204" pitchFamily="34" charset="-120"/>
                <a:ea typeface="微軟正黑體" panose="020B0604030504040204" pitchFamily="34" charset="-120"/>
              </a:rPr>
              <a:t>學校</a:t>
            </a:r>
            <a:r>
              <a:rPr lang="zh-TW" altLang="en-US"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5616625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摺角紙張 9"/>
          <p:cNvSpPr/>
          <p:nvPr/>
        </p:nvSpPr>
        <p:spPr bwMode="auto">
          <a:xfrm>
            <a:off x="3743576" y="1196752"/>
            <a:ext cx="1980552" cy="2736304"/>
          </a:xfrm>
          <a:prstGeom prst="foldedCorner">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Arial" charset="0"/>
              <a:ea typeface="新細明體" pitchFamily="18" charset="-120"/>
            </a:endParaRPr>
          </a:p>
        </p:txBody>
      </p:sp>
      <p:sp>
        <p:nvSpPr>
          <p:cNvPr id="9" name="雲朵形 8"/>
          <p:cNvSpPr/>
          <p:nvPr/>
        </p:nvSpPr>
        <p:spPr bwMode="auto">
          <a:xfrm>
            <a:off x="5955166" y="1052736"/>
            <a:ext cx="3188834" cy="2551964"/>
          </a:xfrm>
          <a:prstGeom prst="cloud">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Arial" charset="0"/>
              <a:ea typeface="新細明體" pitchFamily="18" charset="-120"/>
            </a:endParaRPr>
          </a:p>
        </p:txBody>
      </p:sp>
      <p:sp>
        <p:nvSpPr>
          <p:cNvPr id="4" name="標題 1"/>
          <p:cNvSpPr>
            <a:spLocks noGrp="1"/>
          </p:cNvSpPr>
          <p:nvPr>
            <p:ph type="title"/>
          </p:nvPr>
        </p:nvSpPr>
        <p:spPr/>
        <p:txBody>
          <a:bodyPr/>
          <a:lstStyle/>
          <a:p>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rPr>
              <a:t>二、</a:t>
            </a: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花蓮縣環保局</a:t>
            </a:r>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獎勵計畫</a:t>
            </a:r>
          </a:p>
        </p:txBody>
      </p:sp>
      <p:graphicFrame>
        <p:nvGraphicFramePr>
          <p:cNvPr id="2" name="資料庫圖表 1"/>
          <p:cNvGraphicFramePr/>
          <p:nvPr>
            <p:extLst>
              <p:ext uri="{D42A27DB-BD31-4B8C-83A1-F6EECF244321}">
                <p14:modId xmlns:p14="http://schemas.microsoft.com/office/powerpoint/2010/main" val="1225661061"/>
              </p:ext>
            </p:extLst>
          </p:nvPr>
        </p:nvGraphicFramePr>
        <p:xfrm>
          <a:off x="755576" y="3429000"/>
          <a:ext cx="806489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雲朵形圖說文字 2"/>
          <p:cNvSpPr/>
          <p:nvPr/>
        </p:nvSpPr>
        <p:spPr bwMode="auto">
          <a:xfrm>
            <a:off x="675437" y="1916832"/>
            <a:ext cx="2512144" cy="2405440"/>
          </a:xfrm>
          <a:prstGeom prst="cloudCallou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rgbClr val="002060"/>
                </a:solidFill>
                <a:effectLst/>
                <a:latin typeface="+mn-ea"/>
              </a:rPr>
              <a:t>上網開通，並學習至少</a:t>
            </a:r>
            <a:r>
              <a:rPr kumimoji="1" lang="en-US" altLang="zh-TW" sz="2800" b="1" i="0" u="none" strike="noStrike" cap="none" normalizeH="0" baseline="0" dirty="0" smtClean="0">
                <a:ln>
                  <a:noFill/>
                </a:ln>
                <a:solidFill>
                  <a:srgbClr val="002060"/>
                </a:solidFill>
                <a:effectLst/>
                <a:latin typeface="+mn-ea"/>
              </a:rPr>
              <a:t>1</a:t>
            </a:r>
            <a:r>
              <a:rPr kumimoji="1" lang="zh-TW" altLang="en-US" sz="2800" b="1" i="0" u="none" strike="noStrike" cap="none" normalizeH="0" baseline="0" dirty="0" smtClean="0">
                <a:ln>
                  <a:noFill/>
                </a:ln>
                <a:solidFill>
                  <a:srgbClr val="002060"/>
                </a:solidFill>
                <a:effectLst/>
                <a:latin typeface="+mn-ea"/>
              </a:rPr>
              <a:t>小時</a:t>
            </a:r>
          </a:p>
        </p:txBody>
      </p:sp>
      <p:sp>
        <p:nvSpPr>
          <p:cNvPr id="7" name="文字方塊 6"/>
          <p:cNvSpPr txBox="1"/>
          <p:nvPr/>
        </p:nvSpPr>
        <p:spPr>
          <a:xfrm>
            <a:off x="3743576" y="1423106"/>
            <a:ext cx="1980552" cy="2246769"/>
          </a:xfrm>
          <a:prstGeom prst="rect">
            <a:avLst/>
          </a:prstGeom>
          <a:noFill/>
        </p:spPr>
        <p:txBody>
          <a:bodyPr wrap="square" rtlCol="0">
            <a:spAutoFit/>
          </a:bodyPr>
          <a:lstStyle/>
          <a:p>
            <a:r>
              <a:rPr kumimoji="1" lang="en-US" altLang="zh-TW" sz="2800" b="1" dirty="0">
                <a:solidFill>
                  <a:srgbClr val="002060"/>
                </a:solidFill>
                <a:latin typeface="+mn-ea"/>
              </a:rPr>
              <a:t>105/10/1-106/9/30</a:t>
            </a:r>
            <a:r>
              <a:rPr kumimoji="1" lang="zh-TW" altLang="zh-TW" sz="2800" b="1" dirty="0">
                <a:solidFill>
                  <a:srgbClr val="002060"/>
                </a:solidFill>
                <a:latin typeface="+mn-ea"/>
              </a:rPr>
              <a:t>之數值相比提升</a:t>
            </a:r>
            <a:r>
              <a:rPr kumimoji="1" lang="en-US" altLang="zh-TW" sz="2800" b="1" dirty="0">
                <a:solidFill>
                  <a:srgbClr val="002060"/>
                </a:solidFill>
                <a:latin typeface="+mn-ea"/>
              </a:rPr>
              <a:t>40%</a:t>
            </a:r>
            <a:r>
              <a:rPr kumimoji="1" lang="zh-TW" altLang="zh-TW" sz="2800" b="1" dirty="0">
                <a:solidFill>
                  <a:srgbClr val="002060"/>
                </a:solidFill>
                <a:latin typeface="+mn-ea"/>
              </a:rPr>
              <a:t>以上之單位</a:t>
            </a:r>
            <a:endParaRPr kumimoji="1" lang="zh-TW" altLang="en-US" sz="2800" b="1" dirty="0">
              <a:solidFill>
                <a:srgbClr val="002060"/>
              </a:solidFill>
              <a:latin typeface="+mn-ea"/>
            </a:endParaRPr>
          </a:p>
        </p:txBody>
      </p:sp>
      <p:sp>
        <p:nvSpPr>
          <p:cNvPr id="5" name="文字方塊 4"/>
          <p:cNvSpPr txBox="1"/>
          <p:nvPr/>
        </p:nvSpPr>
        <p:spPr>
          <a:xfrm>
            <a:off x="6280123" y="1470393"/>
            <a:ext cx="2890535" cy="1815882"/>
          </a:xfrm>
          <a:prstGeom prst="rect">
            <a:avLst/>
          </a:prstGeom>
          <a:noFill/>
        </p:spPr>
        <p:txBody>
          <a:bodyPr wrap="none" rtlCol="0">
            <a:spAutoFit/>
          </a:bodyPr>
          <a:lstStyle/>
          <a:p>
            <a:r>
              <a:rPr kumimoji="1" lang="zh-TW" altLang="zh-TW" sz="2800" b="1" dirty="0">
                <a:solidFill>
                  <a:srgbClr val="002060"/>
                </a:solidFill>
                <a:latin typeface="+mn-ea"/>
              </a:rPr>
              <a:t>單位員工</a:t>
            </a:r>
            <a:r>
              <a:rPr kumimoji="1" lang="zh-TW" altLang="zh-TW" sz="2800" b="1" dirty="0" smtClean="0">
                <a:solidFill>
                  <a:srgbClr val="002060"/>
                </a:solidFill>
                <a:latin typeface="+mn-ea"/>
              </a:rPr>
              <a:t>個人</a:t>
            </a:r>
            <a:endParaRPr kumimoji="1" lang="en-US" altLang="zh-TW" sz="2800" b="1" dirty="0" smtClean="0">
              <a:solidFill>
                <a:srgbClr val="002060"/>
              </a:solidFill>
              <a:latin typeface="+mn-ea"/>
            </a:endParaRPr>
          </a:p>
          <a:p>
            <a:r>
              <a:rPr kumimoji="1" lang="zh-TW" altLang="zh-TW" sz="2800" b="1" dirty="0" smtClean="0">
                <a:solidFill>
                  <a:srgbClr val="002060"/>
                </a:solidFill>
                <a:latin typeface="+mn-ea"/>
              </a:rPr>
              <a:t>帳號註冊</a:t>
            </a:r>
            <a:r>
              <a:rPr kumimoji="1" lang="zh-TW" altLang="zh-TW" sz="2800" b="1" dirty="0">
                <a:solidFill>
                  <a:srgbClr val="002060"/>
                </a:solidFill>
                <a:latin typeface="+mn-ea"/>
              </a:rPr>
              <a:t>比率</a:t>
            </a:r>
            <a:r>
              <a:rPr kumimoji="1" lang="zh-TW" altLang="zh-TW" sz="2800" b="1" dirty="0" smtClean="0">
                <a:solidFill>
                  <a:srgbClr val="002060"/>
                </a:solidFill>
                <a:latin typeface="+mn-ea"/>
              </a:rPr>
              <a:t>於</a:t>
            </a:r>
            <a:endParaRPr kumimoji="1" lang="en-US" altLang="zh-TW" sz="2800" b="1" dirty="0" smtClean="0">
              <a:solidFill>
                <a:srgbClr val="002060"/>
              </a:solidFill>
              <a:latin typeface="+mn-ea"/>
            </a:endParaRPr>
          </a:p>
          <a:p>
            <a:r>
              <a:rPr kumimoji="1" lang="en-US" altLang="zh-TW" sz="2800" b="1" dirty="0" smtClean="0">
                <a:solidFill>
                  <a:srgbClr val="002060"/>
                </a:solidFill>
                <a:latin typeface="+mn-ea"/>
              </a:rPr>
              <a:t>106/9/30</a:t>
            </a:r>
            <a:r>
              <a:rPr kumimoji="1" lang="zh-TW" altLang="zh-TW" sz="2800" b="1" dirty="0" smtClean="0">
                <a:solidFill>
                  <a:srgbClr val="002060"/>
                </a:solidFill>
                <a:latin typeface="+mn-ea"/>
              </a:rPr>
              <a:t>為</a:t>
            </a:r>
            <a:r>
              <a:rPr kumimoji="1" lang="en-US" altLang="zh-TW" sz="2800" b="1" dirty="0">
                <a:solidFill>
                  <a:srgbClr val="002060"/>
                </a:solidFill>
                <a:latin typeface="+mn-ea"/>
              </a:rPr>
              <a:t>90</a:t>
            </a:r>
            <a:r>
              <a:rPr kumimoji="1" lang="en-US" altLang="zh-TW" sz="2800" b="1" dirty="0" smtClean="0">
                <a:solidFill>
                  <a:srgbClr val="002060"/>
                </a:solidFill>
                <a:latin typeface="+mn-ea"/>
              </a:rPr>
              <a:t>%</a:t>
            </a:r>
          </a:p>
          <a:p>
            <a:r>
              <a:rPr kumimoji="1" lang="zh-TW" altLang="zh-TW" sz="2800" b="1" dirty="0" smtClean="0">
                <a:solidFill>
                  <a:srgbClr val="002060"/>
                </a:solidFill>
                <a:latin typeface="+mn-ea"/>
              </a:rPr>
              <a:t>以上</a:t>
            </a:r>
            <a:r>
              <a:rPr kumimoji="1" lang="zh-TW" altLang="zh-TW" sz="2800" b="1" dirty="0">
                <a:solidFill>
                  <a:srgbClr val="002060"/>
                </a:solidFill>
                <a:latin typeface="+mn-ea"/>
              </a:rPr>
              <a:t>之單位</a:t>
            </a:r>
            <a:endParaRPr kumimoji="1" lang="zh-TW" altLang="en-US" sz="2800" b="1" dirty="0">
              <a:solidFill>
                <a:srgbClr val="002060"/>
              </a:solidFill>
              <a:latin typeface="+mn-ea"/>
            </a:endParaRPr>
          </a:p>
        </p:txBody>
      </p:sp>
    </p:spTree>
    <p:extLst>
      <p:ext uri="{BB962C8B-B14F-4D97-AF65-F5344CB8AC3E}">
        <p14:creationId xmlns:p14="http://schemas.microsoft.com/office/powerpoint/2010/main" val="427144362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286387524"/>
              </p:ext>
            </p:extLst>
          </p:nvPr>
        </p:nvGraphicFramePr>
        <p:xfrm>
          <a:off x="573555" y="2759504"/>
          <a:ext cx="8174653" cy="3695900"/>
        </p:xfrm>
        <a:graphic>
          <a:graphicData uri="http://schemas.openxmlformats.org/drawingml/2006/table">
            <a:tbl>
              <a:tblPr firstRow="1" firstCol="1" bandRow="1">
                <a:tableStyleId>{22838BEF-8BB2-4498-84A7-C5851F593DF1}</a:tableStyleId>
              </a:tblPr>
              <a:tblGrid>
                <a:gridCol w="3758991"/>
                <a:gridCol w="1395922"/>
                <a:gridCol w="1992135"/>
                <a:gridCol w="1027605"/>
              </a:tblGrid>
              <a:tr h="349580">
                <a:tc>
                  <a:txBody>
                    <a:bodyPr/>
                    <a:lstStyle/>
                    <a:p>
                      <a:pPr algn="ctr" eaLnBrk="0" hangingPunct="0">
                        <a:lnSpc>
                          <a:spcPts val="2500"/>
                        </a:lnSpc>
                        <a:spcBef>
                          <a:spcPts val="600"/>
                        </a:spcBef>
                        <a:spcAft>
                          <a:spcPts val="600"/>
                        </a:spcAft>
                      </a:pPr>
                      <a:r>
                        <a:rPr lang="zh-TW" sz="2000" kern="100" dirty="0">
                          <a:effectLst/>
                          <a:latin typeface="微軟正黑體" panose="020B0604030504040204" pitchFamily="34" charset="-120"/>
                          <a:ea typeface="微軟正黑體" panose="020B0604030504040204" pitchFamily="34" charset="-120"/>
                        </a:rPr>
                        <a:t>品名</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eaLnBrk="0" hangingPunct="0">
                        <a:lnSpc>
                          <a:spcPts val="2500"/>
                        </a:lnSpc>
                        <a:spcBef>
                          <a:spcPts val="600"/>
                        </a:spcBef>
                        <a:spcAft>
                          <a:spcPts val="600"/>
                        </a:spcAft>
                      </a:pPr>
                      <a:r>
                        <a:rPr lang="zh-TW" sz="2000" kern="100">
                          <a:effectLst/>
                          <a:latin typeface="微軟正黑體" panose="020B0604030504040204" pitchFamily="34" charset="-120"/>
                          <a:ea typeface="微軟正黑體" panose="020B0604030504040204" pitchFamily="34" charset="-120"/>
                        </a:rPr>
                        <a:t>示意圖</a:t>
                      </a:r>
                      <a:endParaRPr lang="zh-TW" sz="2000" kern="10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zh-TW" sz="2000" kern="100">
                          <a:effectLst/>
                          <a:latin typeface="微軟正黑體" panose="020B0604030504040204" pitchFamily="34" charset="-120"/>
                          <a:ea typeface="微軟正黑體" panose="020B0604030504040204" pitchFamily="34" charset="-120"/>
                        </a:rPr>
                        <a:t>市價</a:t>
                      </a:r>
                      <a:r>
                        <a:rPr lang="en-US" sz="2000" kern="100">
                          <a:effectLst/>
                          <a:latin typeface="微軟正黑體" panose="020B0604030504040204" pitchFamily="34" charset="-120"/>
                          <a:ea typeface="微軟正黑體" panose="020B0604030504040204" pitchFamily="34" charset="-120"/>
                        </a:rPr>
                        <a:t>(</a:t>
                      </a:r>
                      <a:r>
                        <a:rPr lang="zh-TW" sz="2000" kern="100">
                          <a:effectLst/>
                          <a:latin typeface="微軟正黑體" panose="020B0604030504040204" pitchFamily="34" charset="-120"/>
                          <a:ea typeface="微軟正黑體" panose="020B0604030504040204" pitchFamily="34" charset="-120"/>
                        </a:rPr>
                        <a:t>元</a:t>
                      </a:r>
                      <a:r>
                        <a:rPr lang="en-US" sz="2000" kern="100">
                          <a:effectLst/>
                          <a:latin typeface="微軟正黑體" panose="020B0604030504040204" pitchFamily="34" charset="-120"/>
                          <a:ea typeface="微軟正黑體" panose="020B0604030504040204" pitchFamily="34" charset="-120"/>
                        </a:rPr>
                        <a:t>) </a:t>
                      </a:r>
                      <a:r>
                        <a:rPr lang="zh-TW" sz="2000" kern="100" baseline="30000">
                          <a:effectLst/>
                          <a:latin typeface="微軟正黑體" panose="020B0604030504040204" pitchFamily="34" charset="-120"/>
                          <a:ea typeface="微軟正黑體" panose="020B0604030504040204" pitchFamily="34" charset="-120"/>
                        </a:rPr>
                        <a:t>註</a:t>
                      </a:r>
                      <a:endParaRPr lang="zh-TW" sz="20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2000" kern="100">
                          <a:effectLst/>
                          <a:latin typeface="微軟正黑體" panose="020B0604030504040204" pitchFamily="34" charset="-120"/>
                          <a:ea typeface="微軟正黑體" panose="020B0604030504040204" pitchFamily="34" charset="-120"/>
                        </a:rPr>
                        <a:t>名額</a:t>
                      </a:r>
                      <a:endParaRPr lang="zh-TW" sz="20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811400">
                <a:tc>
                  <a:txBody>
                    <a:bodyPr/>
                    <a:lstStyle/>
                    <a:p>
                      <a:pPr algn="ctr" eaLnBrk="0" hangingPunct="0">
                        <a:lnSpc>
                          <a:spcPts val="2500"/>
                        </a:lnSpc>
                        <a:spcBef>
                          <a:spcPts val="600"/>
                        </a:spcBef>
                        <a:spcAft>
                          <a:spcPts val="600"/>
                        </a:spcAft>
                      </a:pPr>
                      <a:r>
                        <a:rPr lang="zh-TW" altLang="zh-TW" sz="1800" b="1" kern="1200" dirty="0" smtClean="0">
                          <a:solidFill>
                            <a:schemeClr val="dk1"/>
                          </a:solidFill>
                          <a:effectLst/>
                          <a:latin typeface="+mn-lt"/>
                          <a:ea typeface="+mn-ea"/>
                          <a:cs typeface="+mn-cs"/>
                        </a:rPr>
                        <a:t>按摩椅墊</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eaLnBrk="0" hangingPunct="0">
                        <a:lnSpc>
                          <a:spcPts val="2500"/>
                        </a:lnSpc>
                        <a:spcBef>
                          <a:spcPts val="600"/>
                        </a:spcBef>
                        <a:spcAft>
                          <a:spcPts val="600"/>
                        </a:spcAft>
                      </a:pPr>
                      <a:endParaRPr lang="en-US" sz="2000" kern="100" dirty="0">
                        <a:effectLst/>
                        <a:latin typeface="微軟正黑體" panose="020B0604030504040204" pitchFamily="34" charset="-120"/>
                        <a:ea typeface="微軟正黑體" panose="020B0604030504040204" pitchFamily="34" charset="-120"/>
                      </a:endParaRPr>
                    </a:p>
                    <a:p>
                      <a:pPr algn="ctr" eaLnBrk="0" hangingPunct="0">
                        <a:lnSpc>
                          <a:spcPts val="2500"/>
                        </a:lnSpc>
                        <a:spcBef>
                          <a:spcPts val="600"/>
                        </a:spcBef>
                        <a:spcAft>
                          <a:spcPts val="600"/>
                        </a:spcAft>
                      </a:pPr>
                      <a:r>
                        <a:rPr lang="en-US" sz="2000" kern="100" dirty="0">
                          <a:effectLst/>
                          <a:latin typeface="微軟正黑體" panose="020B0604030504040204" pitchFamily="34" charset="-120"/>
                          <a:ea typeface="微軟正黑體" panose="020B0604030504040204" pitchFamily="34" charset="-120"/>
                        </a:rPr>
                        <a:t> </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2000" kern="100" dirty="0" smtClean="0">
                          <a:effectLst/>
                          <a:latin typeface="微軟正黑體" panose="020B0604030504040204" pitchFamily="34" charset="-120"/>
                          <a:ea typeface="微軟正黑體" panose="020B0604030504040204" pitchFamily="34" charset="-120"/>
                        </a:rPr>
                        <a:t>5,000</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2000" kern="100">
                          <a:effectLst/>
                          <a:latin typeface="微軟正黑體" panose="020B0604030504040204" pitchFamily="34" charset="-120"/>
                          <a:ea typeface="微軟正黑體" panose="020B0604030504040204" pitchFamily="34" charset="-120"/>
                        </a:rPr>
                        <a:t>1</a:t>
                      </a:r>
                      <a:endParaRPr lang="zh-TW" sz="20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948676">
                <a:tc>
                  <a:txBody>
                    <a:bodyPr/>
                    <a:lstStyle/>
                    <a:p>
                      <a:pPr lvl="0" algn="ctr"/>
                      <a:r>
                        <a:rPr lang="zh-TW" altLang="zh-TW" sz="1800" b="1" kern="1200" dirty="0" smtClean="0">
                          <a:solidFill>
                            <a:schemeClr val="dk1"/>
                          </a:solidFill>
                          <a:effectLst/>
                          <a:latin typeface="+mn-lt"/>
                          <a:ea typeface="+mn-ea"/>
                          <a:cs typeface="+mn-cs"/>
                        </a:rPr>
                        <a:t>馬卡龍掃地機器人</a:t>
                      </a:r>
                      <a:endParaRPr lang="zh-TW" altLang="zh-TW" sz="1800" b="1" kern="1200" dirty="0">
                        <a:solidFill>
                          <a:schemeClr val="dk1"/>
                        </a:solidFill>
                        <a:effectLst/>
                        <a:latin typeface="+mn-lt"/>
                        <a:ea typeface="+mn-ea"/>
                        <a:cs typeface="+mn-cs"/>
                      </a:endParaRPr>
                    </a:p>
                  </a:txBody>
                  <a:tcPr marL="68580" marR="68580" marT="0" marB="0" anchor="ctr"/>
                </a:tc>
                <a:tc>
                  <a:txBody>
                    <a:bodyPr/>
                    <a:lstStyle/>
                    <a:p>
                      <a:pPr algn="ctr" eaLnBrk="0" hangingPunct="0">
                        <a:lnSpc>
                          <a:spcPts val="2500"/>
                        </a:lnSpc>
                        <a:spcBef>
                          <a:spcPts val="600"/>
                        </a:spcBef>
                        <a:spcAft>
                          <a:spcPts val="600"/>
                        </a:spcAft>
                      </a:pPr>
                      <a:endParaRPr lang="en-US" sz="2000" kern="100" dirty="0">
                        <a:effectLst/>
                        <a:latin typeface="微軟正黑體" panose="020B0604030504040204" pitchFamily="34" charset="-120"/>
                        <a:ea typeface="微軟正黑體" panose="020B0604030504040204" pitchFamily="34" charset="-120"/>
                      </a:endParaRPr>
                    </a:p>
                    <a:p>
                      <a:pPr algn="ctr" eaLnBrk="0" hangingPunct="0">
                        <a:lnSpc>
                          <a:spcPts val="2500"/>
                        </a:lnSpc>
                        <a:spcBef>
                          <a:spcPts val="600"/>
                        </a:spcBef>
                        <a:spcAft>
                          <a:spcPts val="600"/>
                        </a:spcAft>
                      </a:pPr>
                      <a:r>
                        <a:rPr lang="en-US" sz="2000" kern="100" dirty="0">
                          <a:effectLst/>
                          <a:latin typeface="微軟正黑體" panose="020B0604030504040204" pitchFamily="34" charset="-120"/>
                          <a:ea typeface="微軟正黑體" panose="020B0604030504040204" pitchFamily="34" charset="-120"/>
                        </a:rPr>
                        <a:t> </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2000" kern="100" dirty="0" smtClean="0">
                          <a:effectLst/>
                          <a:latin typeface="微軟正黑體" panose="020B0604030504040204" pitchFamily="34" charset="-120"/>
                          <a:ea typeface="微軟正黑體" panose="020B0604030504040204" pitchFamily="34" charset="-120"/>
                        </a:rPr>
                        <a:t>1,</a:t>
                      </a:r>
                      <a:r>
                        <a:rPr lang="en-US" altLang="zh-TW" sz="2000" kern="100" dirty="0" smtClean="0">
                          <a:effectLst/>
                          <a:latin typeface="微軟正黑體" panose="020B0604030504040204" pitchFamily="34" charset="-120"/>
                          <a:ea typeface="微軟正黑體" panose="020B0604030504040204" pitchFamily="34" charset="-120"/>
                        </a:rPr>
                        <a:t>4</a:t>
                      </a:r>
                      <a:r>
                        <a:rPr lang="en-US" sz="2000" kern="100" dirty="0" smtClean="0">
                          <a:effectLst/>
                          <a:latin typeface="微軟正黑體" panose="020B0604030504040204" pitchFamily="34" charset="-120"/>
                          <a:ea typeface="微軟正黑體" panose="020B0604030504040204" pitchFamily="34" charset="-120"/>
                        </a:rPr>
                        <a:t>00</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1</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724873">
                <a:tc>
                  <a:txBody>
                    <a:bodyPr/>
                    <a:lstStyle/>
                    <a:p>
                      <a:pPr algn="ctr" eaLnBrk="0" hangingPunct="0">
                        <a:lnSpc>
                          <a:spcPts val="2500"/>
                        </a:lnSpc>
                        <a:spcBef>
                          <a:spcPts val="600"/>
                        </a:spcBef>
                        <a:spcAft>
                          <a:spcPts val="600"/>
                        </a:spcAft>
                      </a:pPr>
                      <a:r>
                        <a:rPr lang="zh-TW" altLang="zh-TW" sz="1800" b="1" kern="1200" dirty="0" smtClean="0">
                          <a:solidFill>
                            <a:schemeClr val="dk1"/>
                          </a:solidFill>
                          <a:effectLst/>
                          <a:latin typeface="+mn-lt"/>
                          <a:ea typeface="+mn-ea"/>
                          <a:cs typeface="+mn-cs"/>
                        </a:rPr>
                        <a:t>隨行杯果汁機</a:t>
                      </a:r>
                      <a:endParaRPr lang="zh-TW" altLang="zh-TW" sz="2000" kern="100" dirty="0">
                        <a:effectLst/>
                        <a:latin typeface="微軟正黑體" panose="020B0604030504040204" pitchFamily="34" charset="-120"/>
                        <a:ea typeface="+mn-ea"/>
                        <a:cs typeface="Times New Roman"/>
                      </a:endParaRPr>
                    </a:p>
                  </a:txBody>
                  <a:tcPr marL="68580" marR="68580" marT="0" marB="0" anchor="ctr"/>
                </a:tc>
                <a:tc>
                  <a:txBody>
                    <a:bodyPr/>
                    <a:lstStyle/>
                    <a:p>
                      <a:pPr algn="ctr" eaLnBrk="0" hangingPunct="0">
                        <a:lnSpc>
                          <a:spcPts val="2500"/>
                        </a:lnSpc>
                        <a:spcBef>
                          <a:spcPts val="600"/>
                        </a:spcBef>
                        <a:spcAft>
                          <a:spcPts val="600"/>
                        </a:spcAft>
                      </a:pPr>
                      <a:endParaRPr lang="en-US" sz="2000" kern="100">
                        <a:effectLst/>
                        <a:latin typeface="微軟正黑體" panose="020B0604030504040204" pitchFamily="34" charset="-120"/>
                        <a:ea typeface="微軟正黑體" panose="020B0604030504040204" pitchFamily="34" charset="-120"/>
                      </a:endParaRPr>
                    </a:p>
                    <a:p>
                      <a:pPr algn="ctr" eaLnBrk="0" hangingPunct="0">
                        <a:lnSpc>
                          <a:spcPts val="2500"/>
                        </a:lnSpc>
                        <a:spcBef>
                          <a:spcPts val="600"/>
                        </a:spcBef>
                        <a:spcAft>
                          <a:spcPts val="600"/>
                        </a:spcAft>
                      </a:pPr>
                      <a:r>
                        <a:rPr lang="en-US" sz="2000" kern="100">
                          <a:effectLst/>
                          <a:latin typeface="微軟正黑體" panose="020B0604030504040204" pitchFamily="34" charset="-120"/>
                          <a:ea typeface="微軟正黑體" panose="020B0604030504040204" pitchFamily="34" charset="-120"/>
                        </a:rPr>
                        <a:t> </a:t>
                      </a:r>
                      <a:endParaRPr lang="zh-TW" sz="2000" kern="10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altLang="zh-TW" sz="2000" kern="100" dirty="0" smtClean="0">
                          <a:effectLst/>
                          <a:latin typeface="微軟正黑體" panose="020B0604030504040204" pitchFamily="34" charset="-120"/>
                          <a:ea typeface="微軟正黑體" panose="020B0604030504040204" pitchFamily="34" charset="-120"/>
                        </a:rPr>
                        <a:t>8</a:t>
                      </a:r>
                      <a:r>
                        <a:rPr lang="en-US" sz="2000" kern="100" dirty="0" smtClean="0">
                          <a:effectLst/>
                          <a:latin typeface="微軟正黑體" panose="020B0604030504040204" pitchFamily="34" charset="-120"/>
                          <a:ea typeface="微軟正黑體" panose="020B0604030504040204" pitchFamily="34" charset="-120"/>
                        </a:rPr>
                        <a:t>00</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2000" kern="100" dirty="0" smtClean="0">
                          <a:effectLst/>
                          <a:latin typeface="微軟正黑體" panose="020B0604030504040204" pitchFamily="34" charset="-120"/>
                          <a:ea typeface="微軟正黑體" panose="020B0604030504040204" pitchFamily="34" charset="-120"/>
                        </a:rPr>
                        <a:t>2</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798844">
                <a:tc>
                  <a:txBody>
                    <a:bodyPr/>
                    <a:lstStyle/>
                    <a:p>
                      <a:pPr lvl="0" algn="ctr"/>
                      <a:r>
                        <a:rPr lang="zh-TW" altLang="zh-TW" sz="1800" b="1" kern="1200" dirty="0" smtClean="0">
                          <a:solidFill>
                            <a:schemeClr val="dk1"/>
                          </a:solidFill>
                          <a:effectLst/>
                          <a:latin typeface="+mn-lt"/>
                          <a:ea typeface="+mn-ea"/>
                          <a:cs typeface="+mn-cs"/>
                        </a:rPr>
                        <a:t>金士頓</a:t>
                      </a:r>
                      <a:r>
                        <a:rPr lang="en-US" altLang="zh-TW" sz="1800" b="1" kern="1200" dirty="0" smtClean="0">
                          <a:solidFill>
                            <a:schemeClr val="dk1"/>
                          </a:solidFill>
                          <a:effectLst/>
                          <a:latin typeface="+mn-lt"/>
                          <a:ea typeface="+mn-ea"/>
                          <a:cs typeface="+mn-cs"/>
                        </a:rPr>
                        <a:t>16G</a:t>
                      </a:r>
                      <a:r>
                        <a:rPr lang="zh-TW" altLang="zh-TW" sz="1800" b="1" kern="1200" dirty="0" smtClean="0">
                          <a:solidFill>
                            <a:schemeClr val="dk1"/>
                          </a:solidFill>
                          <a:effectLst/>
                          <a:latin typeface="+mn-lt"/>
                          <a:ea typeface="+mn-ea"/>
                          <a:cs typeface="+mn-cs"/>
                        </a:rPr>
                        <a:t>迷你</a:t>
                      </a:r>
                      <a:r>
                        <a:rPr lang="en-US" altLang="zh-TW" sz="1800" b="1" kern="1200" dirty="0" smtClean="0">
                          <a:solidFill>
                            <a:schemeClr val="dk1"/>
                          </a:solidFill>
                          <a:effectLst/>
                          <a:latin typeface="+mn-lt"/>
                          <a:ea typeface="+mn-ea"/>
                          <a:cs typeface="+mn-cs"/>
                        </a:rPr>
                        <a:t>USB2.0</a:t>
                      </a:r>
                      <a:r>
                        <a:rPr lang="zh-TW" altLang="zh-TW" sz="1800" b="1" kern="1200" dirty="0" smtClean="0">
                          <a:solidFill>
                            <a:schemeClr val="dk1"/>
                          </a:solidFill>
                          <a:effectLst/>
                          <a:latin typeface="+mn-lt"/>
                          <a:ea typeface="+mn-ea"/>
                          <a:cs typeface="+mn-cs"/>
                        </a:rPr>
                        <a:t>隨身碟</a:t>
                      </a:r>
                      <a:endParaRPr lang="zh-TW" altLang="zh-TW" sz="1800" b="1" kern="1200" dirty="0">
                        <a:solidFill>
                          <a:schemeClr val="dk1"/>
                        </a:solidFill>
                        <a:effectLst/>
                        <a:latin typeface="+mn-lt"/>
                        <a:ea typeface="+mn-ea"/>
                        <a:cs typeface="+mn-cs"/>
                      </a:endParaRPr>
                    </a:p>
                  </a:txBody>
                  <a:tcPr marL="68580" marR="68580" marT="0" marB="0" anchor="ctr"/>
                </a:tc>
                <a:tc>
                  <a:txBody>
                    <a:bodyPr/>
                    <a:lstStyle/>
                    <a:p>
                      <a:pPr algn="ctr" eaLnBrk="0" hangingPunct="0">
                        <a:lnSpc>
                          <a:spcPts val="2500"/>
                        </a:lnSpc>
                        <a:spcBef>
                          <a:spcPts val="600"/>
                        </a:spcBef>
                        <a:spcAft>
                          <a:spcPts val="600"/>
                        </a:spcAft>
                      </a:pPr>
                      <a:endParaRPr lang="en-US" sz="2000" kern="100" dirty="0">
                        <a:effectLst/>
                        <a:latin typeface="微軟正黑體" panose="020B0604030504040204" pitchFamily="34" charset="-120"/>
                        <a:ea typeface="微軟正黑體" panose="020B0604030504040204" pitchFamily="34" charset="-120"/>
                      </a:endParaRPr>
                    </a:p>
                    <a:p>
                      <a:pPr eaLnBrk="0" hangingPunct="0">
                        <a:lnSpc>
                          <a:spcPts val="2500"/>
                        </a:lnSpc>
                        <a:spcBef>
                          <a:spcPts val="600"/>
                        </a:spcBef>
                        <a:spcAft>
                          <a:spcPts val="600"/>
                        </a:spcAft>
                      </a:pPr>
                      <a:r>
                        <a:rPr lang="en-US" sz="2000" kern="100" dirty="0">
                          <a:effectLst/>
                          <a:latin typeface="微軟正黑體" panose="020B0604030504040204" pitchFamily="34" charset="-120"/>
                          <a:ea typeface="微軟正黑體" panose="020B0604030504040204" pitchFamily="34" charset="-120"/>
                        </a:rPr>
                        <a:t> </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200</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2000" kern="100" dirty="0" smtClean="0">
                          <a:effectLst/>
                          <a:latin typeface="微軟正黑體" panose="020B0604030504040204" pitchFamily="34" charset="-120"/>
                          <a:ea typeface="微軟正黑體" panose="020B0604030504040204" pitchFamily="34" charset="-120"/>
                        </a:rPr>
                        <a:t>1</a:t>
                      </a:r>
                      <a:r>
                        <a:rPr lang="en-US" altLang="zh-TW" sz="2000" kern="100" dirty="0" smtClean="0">
                          <a:effectLst/>
                          <a:latin typeface="微軟正黑體" panose="020B0604030504040204" pitchFamily="34" charset="-120"/>
                          <a:ea typeface="微軟正黑體" panose="020B0604030504040204" pitchFamily="34" charset="-120"/>
                        </a:rPr>
                        <a:t>0</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bl>
          </a:graphicData>
        </a:graphic>
      </p:graphicFrame>
      <p:grpSp>
        <p:nvGrpSpPr>
          <p:cNvPr id="18" name="Group 28"/>
          <p:cNvGrpSpPr>
            <a:grpSpLocks/>
          </p:cNvGrpSpPr>
          <p:nvPr/>
        </p:nvGrpSpPr>
        <p:grpSpPr bwMode="auto">
          <a:xfrm>
            <a:off x="642910" y="1126629"/>
            <a:ext cx="8215313" cy="1438275"/>
            <a:chOff x="307" y="586"/>
            <a:chExt cx="5175" cy="906"/>
          </a:xfrm>
        </p:grpSpPr>
        <p:sp>
          <p:nvSpPr>
            <p:cNvPr id="19" name="圓角矩形 33"/>
            <p:cNvSpPr/>
            <p:nvPr/>
          </p:nvSpPr>
          <p:spPr>
            <a:xfrm>
              <a:off x="1148" y="659"/>
              <a:ext cx="4334" cy="802"/>
            </a:xfrm>
            <a:prstGeom prst="roundRect">
              <a:avLst/>
            </a:prstGeom>
            <a:noFill/>
            <a:ln w="19050" cap="flat" cmpd="sng" algn="ctr">
              <a:solidFill>
                <a:srgbClr val="00B050"/>
              </a:solidFill>
              <a:prstDash val="sysDot"/>
            </a:ln>
            <a:effectLst/>
          </p:spPr>
          <p:txBody>
            <a:bodyPr anchor="ctr"/>
            <a:lstStyle/>
            <a:p>
              <a:endParaRPr kumimoji="1" lang="zh-TW" altLang="en-US" sz="1900" dirty="0">
                <a:latin typeface="Times New Roman" pitchFamily="18" charset="0"/>
                <a:ea typeface="標楷體" pitchFamily="65" charset="-120"/>
              </a:endParaRPr>
            </a:p>
          </p:txBody>
        </p:sp>
        <p:sp>
          <p:nvSpPr>
            <p:cNvPr id="20" name="Oval 27"/>
            <p:cNvSpPr>
              <a:spLocks noChangeArrowheads="1"/>
            </p:cNvSpPr>
            <p:nvPr/>
          </p:nvSpPr>
          <p:spPr bwMode="auto">
            <a:xfrm>
              <a:off x="307" y="586"/>
              <a:ext cx="941" cy="906"/>
            </a:xfrm>
            <a:prstGeom prst="ellipse">
              <a:avLst/>
            </a:prstGeom>
            <a:gradFill rotWithShape="1">
              <a:gsLst>
                <a:gs pos="0">
                  <a:schemeClr val="bg1"/>
                </a:gs>
                <a:gs pos="100000">
                  <a:srgbClr val="FFCCCC"/>
                </a:gs>
              </a:gsLst>
              <a:lin ang="18900000" scaled="1"/>
            </a:gradFill>
            <a:ln w="19050" cap="rnd">
              <a:solidFill>
                <a:srgbClr val="339966"/>
              </a:solidFill>
              <a:prstDash val="sysDot"/>
              <a:round/>
              <a:headEnd/>
              <a:tailEnd/>
            </a:ln>
            <a:effectLst/>
          </p:spPr>
          <p:txBody>
            <a:bodyPr wrap="none" anchor="ctr"/>
            <a:lstStyle/>
            <a:p>
              <a:pPr algn="ctr"/>
              <a:r>
                <a:rPr lang="zh-TW" altLang="en-US" sz="2400" b="1" dirty="0" smtClean="0">
                  <a:latin typeface="微軟正黑體" panose="020B0604030504040204" pitchFamily="34" charset="-120"/>
                  <a:ea typeface="微軟正黑體" panose="020B0604030504040204" pitchFamily="34" charset="-120"/>
                </a:rPr>
                <a:t>有效</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護照</a:t>
              </a:r>
              <a:r>
                <a:rPr lang="zh-TW" altLang="zh-TW" sz="2400" b="1" dirty="0" smtClean="0">
                  <a:latin typeface="微軟正黑體" panose="020B0604030504040204" pitchFamily="34" charset="-120"/>
                  <a:ea typeface="微軟正黑體" panose="020B0604030504040204" pitchFamily="34" charset="-120"/>
                </a:rPr>
                <a:t>獎</a:t>
              </a:r>
              <a:endParaRPr lang="zh-TW" altLang="en-US" sz="2400" b="1" dirty="0">
                <a:latin typeface="微軟正黑體" panose="020B0604030504040204" pitchFamily="34" charset="-120"/>
                <a:ea typeface="微軟正黑體" panose="020B0604030504040204" pitchFamily="34" charset="-120"/>
              </a:endParaRPr>
            </a:p>
          </p:txBody>
        </p:sp>
      </p:grpSp>
      <p:sp>
        <p:nvSpPr>
          <p:cNvPr id="21" name="矩形 20"/>
          <p:cNvSpPr/>
          <p:nvPr/>
        </p:nvSpPr>
        <p:spPr>
          <a:xfrm>
            <a:off x="2136748" y="1292567"/>
            <a:ext cx="6715172" cy="1200329"/>
          </a:xfrm>
          <a:prstGeom prst="rect">
            <a:avLst/>
          </a:prstGeom>
        </p:spPr>
        <p:txBody>
          <a:bodyPr wrap="square">
            <a:spAutoFit/>
          </a:bodyPr>
          <a:lstStyle/>
          <a:p>
            <a:pPr algn="just"/>
            <a:r>
              <a:rPr lang="zh-TW" altLang="zh-TW" sz="2400" b="1" dirty="0" smtClean="0"/>
              <a:t>凡至「</a:t>
            </a:r>
            <a:r>
              <a:rPr lang="zh-TW" altLang="zh-TW" sz="2400" b="1" dirty="0"/>
              <a:t>環境教育終身學習網</a:t>
            </a:r>
            <a:r>
              <a:rPr lang="zh-TW" altLang="zh-TW" sz="2400" b="1" dirty="0" smtClean="0"/>
              <a:t>」</a:t>
            </a:r>
            <a:r>
              <a:rPr lang="zh-TW" altLang="zh-TW" sz="2400" b="1" dirty="0" smtClean="0">
                <a:effectLst>
                  <a:outerShdw blurRad="38100" dist="38100" dir="2700000" algn="tl">
                    <a:srgbClr val="000000">
                      <a:alpha val="43137"/>
                    </a:srgbClr>
                  </a:outerShdw>
                </a:effectLst>
              </a:rPr>
              <a:t>註冊</a:t>
            </a:r>
            <a:r>
              <a:rPr lang="zh-TW" altLang="zh-TW" sz="2400" b="1" dirty="0">
                <a:effectLst>
                  <a:outerShdw blurRad="38100" dist="38100" dir="2700000" algn="tl">
                    <a:srgbClr val="000000">
                      <a:alpha val="43137"/>
                    </a:srgbClr>
                  </a:outerShdw>
                </a:effectLst>
              </a:rPr>
              <a:t>個人終身學習電子護照成功</a:t>
            </a:r>
            <a:r>
              <a:rPr lang="zh-TW" altLang="zh-TW" sz="2400" b="1" dirty="0" smtClean="0"/>
              <a:t>，且</a:t>
            </a:r>
            <a:r>
              <a:rPr lang="zh-TW" altLang="zh-TW" sz="2400" b="1" dirty="0"/>
              <a:t>於系統上完成登錄</a:t>
            </a:r>
            <a:r>
              <a:rPr lang="zh-TW" altLang="zh-TW" sz="2400" b="1" dirty="0">
                <a:solidFill>
                  <a:srgbClr val="FF0000"/>
                </a:solidFill>
              </a:rPr>
              <a:t>至少</a:t>
            </a:r>
            <a:r>
              <a:rPr lang="en-US" altLang="zh-TW" sz="2400" b="1" dirty="0">
                <a:solidFill>
                  <a:srgbClr val="FF0000"/>
                </a:solidFill>
              </a:rPr>
              <a:t>1</a:t>
            </a:r>
            <a:r>
              <a:rPr lang="zh-TW" altLang="zh-TW" sz="2400" b="1" dirty="0">
                <a:solidFill>
                  <a:srgbClr val="FF0000"/>
                </a:solidFill>
              </a:rPr>
              <a:t>小時環境教育學習時</a:t>
            </a:r>
            <a:r>
              <a:rPr lang="zh-TW" altLang="zh-TW" sz="2400" b="1" dirty="0" smtClean="0">
                <a:solidFill>
                  <a:srgbClr val="FF0000"/>
                </a:solidFill>
              </a:rPr>
              <a:t>數</a:t>
            </a:r>
            <a:r>
              <a:rPr lang="zh-TW" altLang="en-US" sz="2400" b="1" dirty="0" smtClean="0"/>
              <a:t>，</a:t>
            </a:r>
            <a:r>
              <a:rPr lang="zh-TW" altLang="zh-TW" sz="2400" b="1" dirty="0" smtClean="0"/>
              <a:t>即可參與抽獎</a:t>
            </a:r>
            <a:r>
              <a:rPr lang="zh-TW" altLang="zh-TW" sz="2400" b="1" dirty="0"/>
              <a:t>活動。</a:t>
            </a:r>
            <a:endParaRPr lang="zh-TW" altLang="en-US" sz="2400" b="1" dirty="0">
              <a:latin typeface="微軟正黑體" pitchFamily="34" charset="-120"/>
              <a:ea typeface="微軟正黑體" pitchFamily="34" charset="-120"/>
            </a:endParaRPr>
          </a:p>
        </p:txBody>
      </p:sp>
      <p:sp>
        <p:nvSpPr>
          <p:cNvPr id="13" name="標題 1"/>
          <p:cNvSpPr>
            <a:spLocks noGrp="1"/>
          </p:cNvSpPr>
          <p:nvPr>
            <p:ph type="title"/>
          </p:nvPr>
        </p:nvSpPr>
        <p:spPr>
          <a:xfrm>
            <a:off x="547688" y="319088"/>
            <a:ext cx="7162800" cy="563562"/>
          </a:xfrm>
        </p:spPr>
        <p:txBody>
          <a:bodyPr/>
          <a:lstStyle/>
          <a:p>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、花蓮縣環保局</a:t>
            </a:r>
            <a:r>
              <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獎勵計畫</a:t>
            </a:r>
          </a:p>
        </p:txBody>
      </p:sp>
      <p:pic>
        <p:nvPicPr>
          <p:cNvPr id="15" name="圖片 14" descr="C:\Users\abcd\AppData\Local\LINE\Cache\tmp\148695412278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184553"/>
            <a:ext cx="1118574" cy="663225"/>
          </a:xfrm>
          <a:prstGeom prst="rect">
            <a:avLst/>
          </a:prstGeom>
          <a:noFill/>
          <a:ln>
            <a:noFill/>
          </a:ln>
        </p:spPr>
      </p:pic>
      <p:pic>
        <p:nvPicPr>
          <p:cNvPr id="23" name="圖片 22" descr="C:\Users\abcd\AppData\Local\LINE\Cache\tmp\148695679838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287" y="4069820"/>
            <a:ext cx="1107695" cy="655324"/>
          </a:xfrm>
          <a:prstGeom prst="rect">
            <a:avLst/>
          </a:prstGeom>
          <a:noFill/>
          <a:ln>
            <a:noFill/>
          </a:ln>
        </p:spPr>
      </p:pic>
      <p:pic>
        <p:nvPicPr>
          <p:cNvPr id="24" name="圖片 23" descr="C:\Users\abcd\AppData\Local\LINE\Cache\tmp\148695264796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5" y="4919744"/>
            <a:ext cx="1107998" cy="670529"/>
          </a:xfrm>
          <a:prstGeom prst="rect">
            <a:avLst/>
          </a:prstGeom>
          <a:noFill/>
          <a:ln>
            <a:noFill/>
          </a:ln>
        </p:spPr>
      </p:pic>
      <p:pic>
        <p:nvPicPr>
          <p:cNvPr id="25" name="圖片 24" descr="C:\Users\abcd\AppData\Local\LINE\Cache\tmp\148696559378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5724632"/>
            <a:ext cx="1118574" cy="681240"/>
          </a:xfrm>
          <a:prstGeom prst="rect">
            <a:avLst/>
          </a:prstGeom>
          <a:noFill/>
          <a:ln>
            <a:noFill/>
          </a:ln>
        </p:spPr>
      </p:pic>
    </p:spTree>
    <p:extLst>
      <p:ext uri="{BB962C8B-B14F-4D97-AF65-F5344CB8AC3E}">
        <p14:creationId xmlns:p14="http://schemas.microsoft.com/office/powerpoint/2010/main" val="200729814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themeOverride>
</file>

<file path=docProps/app.xml><?xml version="1.0" encoding="utf-8"?>
<Properties xmlns="http://schemas.openxmlformats.org/officeDocument/2006/extended-properties" xmlns:vt="http://schemas.openxmlformats.org/officeDocument/2006/docPropsVTypes">
  <Template/>
  <TotalTime>4499</TotalTime>
  <Words>1205</Words>
  <Application>Microsoft Office PowerPoint</Application>
  <PresentationFormat>如螢幕大小 (4:3)</PresentationFormat>
  <Paragraphs>231</Paragraphs>
  <Slides>20</Slides>
  <Notes>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20</vt:i4>
      </vt:variant>
    </vt:vector>
  </HeadingPairs>
  <TitlesOfParts>
    <vt:vector size="29" baseType="lpstr">
      <vt:lpstr>微軟正黑體</vt:lpstr>
      <vt:lpstr>新細明體</vt:lpstr>
      <vt:lpstr>標楷體</vt:lpstr>
      <vt:lpstr>Arial</vt:lpstr>
      <vt:lpstr>Calibri</vt:lpstr>
      <vt:lpstr>Garamond</vt:lpstr>
      <vt:lpstr>Times New Roman</vt:lpstr>
      <vt:lpstr>Wingdings</vt:lpstr>
      <vt:lpstr>Edge</vt:lpstr>
      <vt:lpstr>環境教育終身學習護照推廣</vt:lpstr>
      <vt:lpstr>PowerPoint 簡報</vt:lpstr>
      <vt:lpstr>一、環境教育終身學習護照</vt:lpstr>
      <vt:lpstr>一、環境教育終身學習護照</vt:lpstr>
      <vt:lpstr>一、環境教育終身學習護照</vt:lpstr>
      <vt:lpstr>二、花蓮縣環保局獎勵計畫</vt:lpstr>
      <vt:lpstr>二、花蓮縣環保局獎勵計畫</vt:lpstr>
      <vt:lpstr>二、花蓮縣環保局獎勵計畫</vt:lpstr>
      <vt:lpstr>二、花蓮縣環保局獎勵計畫</vt:lpstr>
      <vt:lpstr>二、花蓮縣環保局獎勵計畫</vt:lpstr>
      <vt:lpstr>二、花蓮縣環保局獎勵計畫</vt:lpstr>
      <vt:lpstr>二、花蓮縣環保局獎勵計畫</vt:lpstr>
      <vt:lpstr>PowerPoint 簡報</vt:lpstr>
      <vt:lpstr>PowerPoint 簡報</vt:lpstr>
      <vt:lpstr>PowerPoint 簡報</vt:lpstr>
      <vt:lpstr>介紹資訊填寫</vt:lpstr>
      <vt:lpstr>PowerPoint 簡報</vt:lpstr>
      <vt:lpstr>PowerPoint 簡報</vt:lpstr>
      <vt:lpstr>四、協助服務</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pc</dc:creator>
  <cp:lastModifiedBy>eugene</cp:lastModifiedBy>
  <cp:revision>131</cp:revision>
  <cp:lastPrinted>2016-03-22T10:51:31Z</cp:lastPrinted>
  <dcterms:created xsi:type="dcterms:W3CDTF">2014-08-15T07:06:00Z</dcterms:created>
  <dcterms:modified xsi:type="dcterms:W3CDTF">2017-03-24T02:04:40Z</dcterms:modified>
</cp:coreProperties>
</file>