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5"/>
  </p:notesMasterIdLst>
  <p:sldIdLst>
    <p:sldId id="256" r:id="rId2"/>
    <p:sldId id="261" r:id="rId3"/>
    <p:sldId id="285" r:id="rId4"/>
    <p:sldId id="284" r:id="rId5"/>
    <p:sldId id="268" r:id="rId6"/>
    <p:sldId id="273" r:id="rId7"/>
    <p:sldId id="274" r:id="rId8"/>
    <p:sldId id="275" r:id="rId9"/>
    <p:sldId id="276" r:id="rId10"/>
    <p:sldId id="277" r:id="rId11"/>
    <p:sldId id="278" r:id="rId12"/>
    <p:sldId id="279" r:id="rId13"/>
    <p:sldId id="280" r:id="rId14"/>
    <p:sldId id="269" r:id="rId15"/>
    <p:sldId id="272" r:id="rId16"/>
    <p:sldId id="270" r:id="rId17"/>
    <p:sldId id="271" r:id="rId18"/>
    <p:sldId id="281" r:id="rId19"/>
    <p:sldId id="282" r:id="rId20"/>
    <p:sldId id="283" r:id="rId21"/>
    <p:sldId id="286" r:id="rId22"/>
    <p:sldId id="287" r:id="rId23"/>
    <p:sldId id="288" r:id="rId24"/>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948"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1E4C956-A983-4515-B120-AD4F4FD2D229}" type="datetimeFigureOut">
              <a:rPr lang="zh-TW" altLang="en-US" smtClean="0"/>
              <a:t>2020/5/14</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27B9157-CD3A-4733-8A2C-DAC8CAD4D99C}" type="slidenum">
              <a:rPr lang="zh-TW" altLang="en-US" smtClean="0"/>
              <a:t>‹#›</a:t>
            </a:fld>
            <a:endParaRPr lang="zh-TW" altLang="en-US"/>
          </a:p>
        </p:txBody>
      </p:sp>
    </p:spTree>
    <p:extLst>
      <p:ext uri="{BB962C8B-B14F-4D97-AF65-F5344CB8AC3E}">
        <p14:creationId xmlns:p14="http://schemas.microsoft.com/office/powerpoint/2010/main" val="797086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5120424-ED6F-41A5-93B1-EC1AB0936FD6}" type="datetime1">
              <a:rPr lang="zh-TW" altLang="en-US" smtClean="0"/>
              <a:t>2020/5/14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5C0123-75D0-466F-B818-754004AE4AF9}" type="slidenum">
              <a:rPr lang="zh-TW" altLang="en-US" smtClean="0"/>
              <a:t>‹#›</a:t>
            </a:fld>
            <a:endParaRPr lang="zh-TW"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FCA22FDE-90A5-4DC4-A985-A7E4FDFD54A1}" type="datetime1">
              <a:rPr lang="zh-TW" altLang="en-US" smtClean="0"/>
              <a:t>2020/5/14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5C0123-75D0-466F-B818-754004AE4AF9}"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7FC7636-D074-4A45-9604-816045203927}" type="datetime1">
              <a:rPr lang="zh-TW" altLang="en-US" smtClean="0"/>
              <a:t>2020/5/14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5C0123-75D0-466F-B818-754004AE4AF9}"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4CC560-6834-4028-B8D6-1C7F6A6FA5AD}" type="datetime1">
              <a:rPr lang="zh-TW" altLang="en-US" smtClean="0"/>
              <a:t>2020/5/14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5C0123-75D0-466F-B818-754004AE4AF9}"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714C496D-94DE-4873-92EF-22E399B4E9D9}" type="datetime1">
              <a:rPr lang="zh-TW" altLang="en-US" smtClean="0"/>
              <a:t>2020/5/14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65C0123-75D0-466F-B818-754004AE4AF9}"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3D5D2E-FB2F-4422-BE78-317A7BB5E014}" type="datetime1">
              <a:rPr lang="zh-TW" altLang="en-US" smtClean="0"/>
              <a:t>2020/5/14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65C0123-75D0-466F-B818-754004AE4AF9}"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zh-TW" altLang="en-US" smtClean="0"/>
              <a:t>按一下以編輯母片文字樣式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3846641-5642-4CEB-BDB3-9C68B87955C7}" type="datetime1">
              <a:rPr lang="zh-TW" altLang="en-US" smtClean="0"/>
              <a:t>2020/5/14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65C0123-75D0-466F-B818-754004AE4AF9}" type="slidenum">
              <a:rPr lang="zh-TW" altLang="en-US" smtClean="0"/>
              <a:t>‹#›</a:t>
            </a:fld>
            <a:endParaRPr lang="zh-TW" altLang="en-US"/>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D8947063-F596-4A05-ADD8-7AE7AFFDF1D5}" type="datetime1">
              <a:rPr lang="zh-TW" altLang="en-US" smtClean="0"/>
              <a:t>2020/5/14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65C0123-75D0-466F-B818-754004AE4AF9}"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D4E58-5D96-446F-9926-D13D500E05FB}" type="datetime1">
              <a:rPr lang="zh-TW" altLang="en-US" smtClean="0"/>
              <a:t>2020/5/14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65C0123-75D0-466F-B818-754004AE4AF9}"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EC17FE81-87BE-4CF8-A33D-CDCD26A0CD38}" type="datetime1">
              <a:rPr lang="zh-TW" altLang="en-US" smtClean="0"/>
              <a:t>2020/5/14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65C0123-75D0-466F-B818-754004AE4AF9}"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705B2BDC-419B-4D73-AED4-136A94CC4774}" type="datetime1">
              <a:rPr lang="zh-TW" altLang="en-US" smtClean="0"/>
              <a:t>2020/5/14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65C0123-75D0-466F-B818-754004AE4AF9}" type="slidenum">
              <a:rPr lang="zh-TW" altLang="en-US" smtClean="0"/>
              <a:t>‹#›</a:t>
            </a:fld>
            <a:endParaRPr lang="zh-TW"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4D5A47B-A213-4463-87CC-D539C9D3838B}" type="datetime1">
              <a:rPr lang="zh-TW" altLang="en-US" smtClean="0"/>
              <a:t>2020/5/14</a:t>
            </a:fld>
            <a:endParaRPr lang="zh-TW"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zh-TW"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65C0123-75D0-466F-B818-754004AE4AF9}"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4.&#26597;&#21220;&#36890;&#30693;&#21934;.png" TargetMode="External"/><Relationship Id="rId2" Type="http://schemas.openxmlformats.org/officeDocument/2006/relationships/hyperlink" Target="3.&#26597;&#21220;&#32000;&#37636;&#34920;.p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2.&#20844;&#25991;&#21450;&#26412;&#26657;&#20154;&#21729;&#19978;&#29677;&#24046;&#21220;&#34920;&#24433;&#26412;.p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5.&#20844;&#21209;&#20154;&#21729;&#20445;&#38556;&#26280;&#22521;&#35347;&#22996;&#21729;&#26371;106&#24180;4&#26376;18&#26085;106&#20844;&#30003;&#27770;&#23383;&#31532;0049&#34399;&#20877;&#30003;&#35380;&#27770;&#23450;&#26360;1.p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1.&#26412;&#26657;&#20154;&#21729;&#20986;&#21220;&#24046;&#20551;&#31649;&#29702;&#35201;&#40670;.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331640" y="3789040"/>
            <a:ext cx="6400800" cy="2351112"/>
          </a:xfrm>
        </p:spPr>
        <p:txBody>
          <a:bodyPr>
            <a:normAutofit/>
          </a:bodyPr>
          <a:lstStyle/>
          <a:p>
            <a:pPr algn="l"/>
            <a:r>
              <a:rPr lang="zh-TW" altLang="en-US" dirty="0" smtClean="0">
                <a:latin typeface="標楷體" pitchFamily="65" charset="-120"/>
                <a:ea typeface="標楷體" pitchFamily="65" charset="-120"/>
              </a:rPr>
              <a:t>                    </a:t>
            </a:r>
            <a:r>
              <a:rPr lang="zh-TW" altLang="en-US" sz="1800" dirty="0" smtClean="0">
                <a:solidFill>
                  <a:srgbClr val="00B050"/>
                </a:solidFill>
                <a:latin typeface="新細明體"/>
                <a:ea typeface="新細明體"/>
              </a:rPr>
              <a:t> </a:t>
            </a:r>
            <a:endParaRPr lang="en-US" altLang="zh-TW" sz="1800" dirty="0" smtClean="0">
              <a:solidFill>
                <a:srgbClr val="00B050"/>
              </a:solidFill>
              <a:latin typeface="新細明體"/>
              <a:ea typeface="新細明體"/>
            </a:endParaRPr>
          </a:p>
          <a:p>
            <a:r>
              <a:rPr lang="zh-TW" altLang="en-US" sz="4000" dirty="0" smtClean="0">
                <a:solidFill>
                  <a:srgbClr val="0070C0"/>
                </a:solidFill>
                <a:latin typeface="標楷體" pitchFamily="65" charset="-120"/>
                <a:ea typeface="標楷體" pitchFamily="65" charset="-120"/>
              </a:rPr>
              <a:t>宣導單位：人事室</a:t>
            </a:r>
            <a:endParaRPr lang="en-US" altLang="zh-TW" sz="4000" dirty="0" smtClean="0">
              <a:solidFill>
                <a:srgbClr val="0070C0"/>
              </a:solidFill>
              <a:latin typeface="標楷體" pitchFamily="65" charset="-120"/>
              <a:ea typeface="標楷體" pitchFamily="65" charset="-120"/>
            </a:endParaRPr>
          </a:p>
          <a:p>
            <a:r>
              <a:rPr lang="zh-TW" altLang="en-US" sz="4000" dirty="0" smtClean="0">
                <a:solidFill>
                  <a:srgbClr val="0070C0"/>
                </a:solidFill>
                <a:latin typeface="標楷體" pitchFamily="65" charset="-120"/>
                <a:ea typeface="標楷體" pitchFamily="65" charset="-120"/>
              </a:rPr>
              <a:t>日期</a:t>
            </a:r>
            <a:r>
              <a:rPr lang="en-US" altLang="zh-TW" sz="4000" dirty="0" smtClean="0">
                <a:solidFill>
                  <a:srgbClr val="0070C0"/>
                </a:solidFill>
                <a:latin typeface="標楷體" pitchFamily="65" charset="-120"/>
                <a:ea typeface="標楷體" pitchFamily="65" charset="-120"/>
              </a:rPr>
              <a:t>︰109</a:t>
            </a:r>
            <a:r>
              <a:rPr lang="zh-TW" altLang="en-US" sz="4000" dirty="0" smtClean="0">
                <a:solidFill>
                  <a:srgbClr val="0070C0"/>
                </a:solidFill>
                <a:latin typeface="標楷體" pitchFamily="65" charset="-120"/>
                <a:ea typeface="標楷體" pitchFamily="65" charset="-120"/>
              </a:rPr>
              <a:t>年</a:t>
            </a:r>
            <a:r>
              <a:rPr lang="en-US" altLang="zh-TW" sz="4000" dirty="0" smtClean="0">
                <a:solidFill>
                  <a:srgbClr val="0070C0"/>
                </a:solidFill>
                <a:latin typeface="標楷體" pitchFamily="65" charset="-120"/>
                <a:ea typeface="標楷體" pitchFamily="65" charset="-120"/>
              </a:rPr>
              <a:t>5</a:t>
            </a:r>
            <a:r>
              <a:rPr lang="zh-TW" altLang="en-US" sz="4000" dirty="0" smtClean="0">
                <a:solidFill>
                  <a:srgbClr val="0070C0"/>
                </a:solidFill>
                <a:latin typeface="標楷體" pitchFamily="65" charset="-120"/>
                <a:ea typeface="標楷體" pitchFamily="65" charset="-120"/>
              </a:rPr>
              <a:t>月</a:t>
            </a:r>
            <a:r>
              <a:rPr lang="en-US" altLang="zh-TW" sz="4000" dirty="0" smtClean="0">
                <a:solidFill>
                  <a:srgbClr val="0070C0"/>
                </a:solidFill>
                <a:latin typeface="標楷體" pitchFamily="65" charset="-120"/>
                <a:ea typeface="標楷體" pitchFamily="65" charset="-120"/>
              </a:rPr>
              <a:t>14</a:t>
            </a:r>
            <a:r>
              <a:rPr lang="zh-TW" altLang="en-US" sz="4000" dirty="0" smtClean="0">
                <a:solidFill>
                  <a:srgbClr val="0070C0"/>
                </a:solidFill>
                <a:latin typeface="標楷體" pitchFamily="65" charset="-120"/>
                <a:ea typeface="標楷體" pitchFamily="65" charset="-120"/>
              </a:rPr>
              <a:t>日</a:t>
            </a:r>
            <a:endParaRPr lang="en-US" altLang="zh-TW" sz="4000" dirty="0" smtClean="0">
              <a:solidFill>
                <a:srgbClr val="0070C0"/>
              </a:solidFill>
              <a:latin typeface="標楷體" pitchFamily="65" charset="-120"/>
              <a:ea typeface="標楷體" pitchFamily="65" charset="-120"/>
            </a:endParaRPr>
          </a:p>
          <a:p>
            <a:pPr algn="l"/>
            <a:endParaRPr lang="zh-TW" altLang="en-US" sz="1800" dirty="0">
              <a:solidFill>
                <a:srgbClr val="00B050"/>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F65C0123-75D0-466F-B818-754004AE4AF9}" type="slidenum">
              <a:rPr lang="zh-TW" altLang="en-US" smtClean="0"/>
              <a:t>1</a:t>
            </a:fld>
            <a:endParaRPr lang="zh-TW" altLang="en-US"/>
          </a:p>
        </p:txBody>
      </p:sp>
      <p:sp>
        <p:nvSpPr>
          <p:cNvPr id="2" name="標題 1"/>
          <p:cNvSpPr>
            <a:spLocks noGrp="1"/>
          </p:cNvSpPr>
          <p:nvPr>
            <p:ph type="ctrTitle"/>
          </p:nvPr>
        </p:nvSpPr>
        <p:spPr>
          <a:xfrm>
            <a:off x="683568" y="188640"/>
            <a:ext cx="7992888" cy="1656184"/>
          </a:xfrm>
        </p:spPr>
        <p:txBody>
          <a:bodyPr>
            <a:normAutofit fontScale="90000"/>
          </a:bodyPr>
          <a:lstStyle/>
          <a:p>
            <a:pPr algn="ctr"/>
            <a:r>
              <a:rPr lang="zh-TW" altLang="en-US" sz="5400" dirty="0" smtClean="0">
                <a:solidFill>
                  <a:srgbClr val="0070C0"/>
                </a:solidFill>
                <a:latin typeface="標楷體" pitchFamily="65" charset="-120"/>
                <a:ea typeface="標楷體" pitchFamily="65" charset="-120"/>
              </a:rPr>
              <a:t>花蓮</a:t>
            </a:r>
            <a:r>
              <a:rPr lang="zh-TW" altLang="en-US" sz="5400" dirty="0" smtClean="0">
                <a:solidFill>
                  <a:srgbClr val="0070C0"/>
                </a:solidFill>
                <a:latin typeface="標楷體" pitchFamily="65" charset="-120"/>
                <a:ea typeface="標楷體" pitchFamily="65" charset="-120"/>
              </a:rPr>
              <a:t>縣立南平中學</a:t>
            </a:r>
            <a:r>
              <a:rPr lang="en-US" altLang="zh-TW" sz="5400" dirty="0" smtClean="0">
                <a:solidFill>
                  <a:srgbClr val="0070C0"/>
                </a:solidFill>
                <a:latin typeface="標楷體" pitchFamily="65" charset="-120"/>
                <a:ea typeface="標楷體" pitchFamily="65" charset="-120"/>
              </a:rPr>
              <a:t/>
            </a:r>
            <a:br>
              <a:rPr lang="en-US" altLang="zh-TW" sz="5400" dirty="0" smtClean="0">
                <a:solidFill>
                  <a:srgbClr val="0070C0"/>
                </a:solidFill>
                <a:latin typeface="標楷體" pitchFamily="65" charset="-120"/>
                <a:ea typeface="標楷體" pitchFamily="65" charset="-120"/>
              </a:rPr>
            </a:br>
            <a:r>
              <a:rPr lang="zh-TW" altLang="en-US" sz="5400" dirty="0" smtClean="0">
                <a:solidFill>
                  <a:srgbClr val="0070C0"/>
                </a:solidFill>
                <a:latin typeface="標楷體" pitchFamily="65" charset="-120"/>
                <a:ea typeface="標楷體" pitchFamily="65" charset="-120"/>
              </a:rPr>
              <a:t>差</a:t>
            </a:r>
            <a:r>
              <a:rPr lang="zh-TW" altLang="en-US" sz="5400" dirty="0" smtClean="0">
                <a:solidFill>
                  <a:srgbClr val="0070C0"/>
                </a:solidFill>
                <a:latin typeface="標楷體" pitchFamily="65" charset="-120"/>
                <a:ea typeface="標楷體" pitchFamily="65" charset="-120"/>
              </a:rPr>
              <a:t>勤規定、其他宣導資料</a:t>
            </a:r>
            <a:endParaRPr lang="zh-TW" altLang="en-US" sz="4800" dirty="0">
              <a:solidFill>
                <a:srgbClr val="0070C0"/>
              </a:solidFill>
              <a:latin typeface="標楷體" pitchFamily="65" charset="-120"/>
              <a:ea typeface="標楷體" pitchFamily="65" charset="-120"/>
            </a:endParaRPr>
          </a:p>
        </p:txBody>
      </p:sp>
    </p:spTree>
    <p:extLst>
      <p:ext uri="{BB962C8B-B14F-4D97-AF65-F5344CB8AC3E}">
        <p14:creationId xmlns:p14="http://schemas.microsoft.com/office/powerpoint/2010/main" val="2456955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10</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七</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Autofit/>
          </a:bodyPr>
          <a:lstStyle/>
          <a:p>
            <a:pPr>
              <a:lnSpc>
                <a:spcPct val="120000"/>
              </a:lnSpc>
            </a:pPr>
            <a:r>
              <a:rPr lang="zh-TW" altLang="en-US" sz="2800" b="1" dirty="0" smtClean="0">
                <a:latin typeface="標楷體" pitchFamily="65" charset="-120"/>
                <a:ea typeface="標楷體" pitchFamily="65" charset="-120"/>
              </a:rPr>
              <a:t>依據「行政院暨所屬各機關人事機構抽查公務人員勤惰管理及辦公情形應行注意事項」第二點</a:t>
            </a:r>
            <a:r>
              <a:rPr lang="zh-TW" altLang="en-US" sz="2800" b="1" dirty="0" smtClean="0">
                <a:solidFill>
                  <a:srgbClr val="0070C0"/>
                </a:solidFill>
                <a:latin typeface="標楷體" pitchFamily="65" charset="-120"/>
                <a:ea typeface="標楷體" pitchFamily="65" charset="-120"/>
              </a:rPr>
              <a:t>抽查次數</a:t>
            </a:r>
            <a:r>
              <a:rPr lang="zh-TW" altLang="en-US" sz="2800" b="1" dirty="0" smtClean="0">
                <a:latin typeface="標楷體" pitchFamily="65" charset="-120"/>
                <a:ea typeface="標楷體" pitchFamily="65" charset="-120"/>
              </a:rPr>
              <a:t>規定略以：「</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各機關人事機構</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之查勤人員對本機關</a:t>
            </a:r>
            <a:r>
              <a:rPr lang="zh-TW" altLang="en-US" sz="2800" b="1" dirty="0" smtClean="0">
                <a:solidFill>
                  <a:srgbClr val="FF0000"/>
                </a:solidFill>
                <a:latin typeface="標楷體" pitchFamily="65" charset="-120"/>
                <a:ea typeface="標楷體" pitchFamily="65" charset="-120"/>
              </a:rPr>
              <a:t>每月至少不定期抽查二次。</a:t>
            </a:r>
            <a:r>
              <a:rPr lang="zh-TW" altLang="en-US" sz="2800" b="1" dirty="0" smtClean="0">
                <a:latin typeface="標楷體" pitchFamily="65" charset="-120"/>
                <a:ea typeface="標楷體" pitchFamily="65" charset="-120"/>
              </a:rPr>
              <a:t>」同注意事項第三點</a:t>
            </a:r>
            <a:r>
              <a:rPr lang="zh-TW" altLang="en-US" sz="2800" b="1" dirty="0" smtClean="0">
                <a:solidFill>
                  <a:srgbClr val="0070C0"/>
                </a:solidFill>
                <a:latin typeface="標楷體" pitchFamily="65" charset="-120"/>
                <a:ea typeface="標楷體" pitchFamily="65" charset="-120"/>
              </a:rPr>
              <a:t>抽查方式</a:t>
            </a:r>
            <a:r>
              <a:rPr lang="zh-TW" altLang="en-US" sz="2800" b="1" dirty="0" smtClean="0">
                <a:latin typeface="標楷體" pitchFamily="65" charset="-120"/>
                <a:ea typeface="標楷體" pitchFamily="65" charset="-120"/>
              </a:rPr>
              <a:t>規定略以：「</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第一項</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上、下班情形之抽查：</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第一款</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本院人事行政總處或各機關人事機構對所屬機關之抽查：</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第一目</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抽查人員應於</a:t>
            </a:r>
            <a:r>
              <a:rPr lang="zh-TW" altLang="en-US" sz="2800" b="1" dirty="0" smtClean="0">
                <a:solidFill>
                  <a:srgbClr val="FF0000"/>
                </a:solidFill>
                <a:latin typeface="標楷體" pitchFamily="65" charset="-120"/>
                <a:ea typeface="標楷體" pitchFamily="65" charset="-120"/>
              </a:rPr>
              <a:t>上、下班前十五分鐘到達抽查機關，先行查閱當日到（退）紀錄，察其有無預簽或不合規定之情事。</a:t>
            </a:r>
            <a:endParaRPr lang="zh-TW" altLang="en-US" sz="2800" b="1" dirty="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val="3652761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11</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八</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32500" lnSpcReduction="20000"/>
          </a:bodyPr>
          <a:lstStyle/>
          <a:p>
            <a:pPr>
              <a:lnSpc>
                <a:spcPct val="120000"/>
              </a:lnSpc>
            </a:pPr>
            <a:r>
              <a:rPr lang="en-US" altLang="zh-TW" sz="8600" b="1" dirty="0" smtClean="0">
                <a:latin typeface="標楷體" pitchFamily="65" charset="-120"/>
                <a:ea typeface="標楷體" pitchFamily="65" charset="-120"/>
              </a:rPr>
              <a:t>(</a:t>
            </a:r>
            <a:r>
              <a:rPr lang="zh-TW" altLang="en-US" sz="8600" b="1" dirty="0" smtClean="0">
                <a:latin typeface="標楷體" pitchFamily="65" charset="-120"/>
                <a:ea typeface="標楷體" pitchFamily="65" charset="-120"/>
              </a:rPr>
              <a:t>第二目</a:t>
            </a:r>
            <a:r>
              <a:rPr lang="en-US" altLang="zh-TW" sz="8600" b="1" dirty="0" smtClean="0">
                <a:latin typeface="標楷體" pitchFamily="65" charset="-120"/>
                <a:ea typeface="標楷體" pitchFamily="65" charset="-120"/>
              </a:rPr>
              <a:t>)</a:t>
            </a:r>
            <a:r>
              <a:rPr lang="zh-TW" altLang="en-US" sz="8600" b="1" dirty="0" smtClean="0">
                <a:latin typeface="標楷體" pitchFamily="65" charset="-120"/>
                <a:ea typeface="標楷體" pitchFamily="65" charset="-120"/>
              </a:rPr>
              <a:t>抽查人員應察看打（刷）卡或簽到（退）情形，如簽到（退）簿分置各辦公室者，得擇一察看。 </a:t>
            </a:r>
            <a:r>
              <a:rPr lang="en-US" altLang="zh-TW" sz="8600" b="1" dirty="0" smtClean="0">
                <a:latin typeface="標楷體" pitchFamily="65" charset="-120"/>
                <a:ea typeface="標楷體" pitchFamily="65" charset="-120"/>
              </a:rPr>
              <a:t>(</a:t>
            </a:r>
            <a:r>
              <a:rPr lang="zh-TW" altLang="en-US" sz="8600" b="1" dirty="0" smtClean="0">
                <a:latin typeface="標楷體" pitchFamily="65" charset="-120"/>
                <a:ea typeface="標楷體" pitchFamily="65" charset="-120"/>
              </a:rPr>
              <a:t>第三目</a:t>
            </a:r>
            <a:r>
              <a:rPr lang="en-US" altLang="zh-TW" sz="8600" b="1" dirty="0" smtClean="0">
                <a:latin typeface="標楷體" pitchFamily="65" charset="-120"/>
                <a:ea typeface="標楷體" pitchFamily="65" charset="-120"/>
              </a:rPr>
              <a:t>)</a:t>
            </a:r>
            <a:r>
              <a:rPr lang="zh-TW" altLang="en-US" sz="8600" b="1" dirty="0" smtClean="0">
                <a:latin typeface="標楷體" pitchFamily="65" charset="-120"/>
                <a:ea typeface="標楷體" pitchFamily="65" charset="-120"/>
              </a:rPr>
              <a:t>抽查人員應督促人事管理人員按時收送簽到（退）簿或開（關）打（刷）卡鐘。 </a:t>
            </a:r>
            <a:r>
              <a:rPr lang="en-US" altLang="zh-TW" sz="8600" b="1" dirty="0" smtClean="0">
                <a:latin typeface="標楷體" pitchFamily="65" charset="-120"/>
                <a:ea typeface="標楷體" pitchFamily="65" charset="-120"/>
              </a:rPr>
              <a:t>(</a:t>
            </a:r>
            <a:r>
              <a:rPr lang="zh-TW" altLang="en-US" sz="8600" b="1" dirty="0" smtClean="0">
                <a:latin typeface="標楷體" pitchFamily="65" charset="-120"/>
                <a:ea typeface="標楷體" pitchFamily="65" charset="-120"/>
              </a:rPr>
              <a:t>第四目</a:t>
            </a:r>
            <a:r>
              <a:rPr lang="en-US" altLang="zh-TW" sz="8600" b="1" dirty="0" smtClean="0">
                <a:latin typeface="標楷體" pitchFamily="65" charset="-120"/>
                <a:ea typeface="標楷體" pitchFamily="65" charset="-120"/>
              </a:rPr>
              <a:t>)</a:t>
            </a:r>
            <a:r>
              <a:rPr lang="zh-TW" altLang="en-US" sz="8600" b="1" dirty="0">
                <a:solidFill>
                  <a:srgbClr val="FF0000"/>
                </a:solidFill>
                <a:latin typeface="標楷體" pitchFamily="65" charset="-120"/>
                <a:ea typeface="標楷體" pitchFamily="65" charset="-120"/>
              </a:rPr>
              <a:t>公務人員上、下班不得預簽、代簽</a:t>
            </a:r>
            <a:r>
              <a:rPr lang="zh-TW" altLang="en-US" sz="8600" b="1" dirty="0">
                <a:latin typeface="標楷體" pitchFamily="65" charset="-120"/>
                <a:ea typeface="標楷體" pitchFamily="65" charset="-120"/>
              </a:rPr>
              <a:t>或代打（刷）卡，</a:t>
            </a:r>
            <a:r>
              <a:rPr lang="zh-TW" altLang="en-US" sz="8600" b="1" dirty="0">
                <a:solidFill>
                  <a:srgbClr val="0070C0"/>
                </a:solidFill>
                <a:latin typeface="標楷體" pitchFamily="65" charset="-120"/>
                <a:ea typeface="標楷體" pitchFamily="65" charset="-120"/>
              </a:rPr>
              <a:t>如發現此類情形，應即行制止，並即行簽請依規定處理</a:t>
            </a:r>
            <a:r>
              <a:rPr lang="zh-TW" altLang="en-US" sz="8600" b="1" dirty="0">
                <a:latin typeface="標楷體" pitchFamily="65" charset="-120"/>
                <a:ea typeface="標楷體" pitchFamily="65" charset="-120"/>
              </a:rPr>
              <a:t>。 </a:t>
            </a:r>
            <a:r>
              <a:rPr lang="en-US" altLang="zh-TW" sz="8600" b="1" dirty="0" smtClean="0">
                <a:latin typeface="標楷體" pitchFamily="65" charset="-120"/>
                <a:ea typeface="標楷體" pitchFamily="65" charset="-120"/>
              </a:rPr>
              <a:t>(</a:t>
            </a:r>
            <a:r>
              <a:rPr lang="zh-TW" altLang="en-US" sz="8600" b="1" dirty="0" smtClean="0">
                <a:latin typeface="標楷體" pitchFamily="65" charset="-120"/>
                <a:ea typeface="標楷體" pitchFamily="65" charset="-120"/>
              </a:rPr>
              <a:t>第五目</a:t>
            </a:r>
            <a:r>
              <a:rPr lang="en-US" altLang="zh-TW" sz="8600" b="1" dirty="0" smtClean="0">
                <a:latin typeface="標楷體" pitchFamily="65" charset="-120"/>
                <a:ea typeface="標楷體" pitchFamily="65" charset="-120"/>
              </a:rPr>
              <a:t>)</a:t>
            </a:r>
            <a:r>
              <a:rPr lang="zh-TW" altLang="en-US" sz="8600" b="1" dirty="0">
                <a:solidFill>
                  <a:srgbClr val="FF0000"/>
                </a:solidFill>
                <a:latin typeface="標楷體" pitchFamily="65" charset="-120"/>
                <a:ea typeface="標楷體" pitchFamily="65" charset="-120"/>
              </a:rPr>
              <a:t>收取簽到（退）簿或關閉打（刷）卡鐘以後到公者，分別按規定依「遲到」「曠職」登記，其未簽退者，</a:t>
            </a:r>
            <a:r>
              <a:rPr lang="zh-TW" altLang="en-US" sz="8600" b="1" dirty="0">
                <a:latin typeface="標楷體" pitchFamily="65" charset="-120"/>
                <a:ea typeface="標楷體" pitchFamily="65" charset="-120"/>
              </a:rPr>
              <a:t>除經登記之加班人員外，</a:t>
            </a:r>
            <a:r>
              <a:rPr lang="zh-TW" altLang="en-US" sz="8600" b="1" dirty="0">
                <a:solidFill>
                  <a:srgbClr val="FF0000"/>
                </a:solidFill>
                <a:latin typeface="標楷體" pitchFamily="65" charset="-120"/>
                <a:ea typeface="標楷體" pitchFamily="65" charset="-120"/>
              </a:rPr>
              <a:t>應查明依規定</a:t>
            </a:r>
            <a:r>
              <a:rPr lang="zh-TW" altLang="en-US" sz="8600" b="1" dirty="0" smtClean="0">
                <a:solidFill>
                  <a:srgbClr val="FF0000"/>
                </a:solidFill>
                <a:latin typeface="標楷體" pitchFamily="65" charset="-120"/>
                <a:ea typeface="標楷體" pitchFamily="65" charset="-120"/>
              </a:rPr>
              <a:t>處。</a:t>
            </a:r>
            <a:r>
              <a:rPr lang="zh-TW" altLang="en-US" sz="8600" b="1" dirty="0" smtClean="0">
                <a:latin typeface="標楷體" pitchFamily="65" charset="-120"/>
                <a:ea typeface="標楷體" pitchFamily="65" charset="-120"/>
              </a:rPr>
              <a:t> </a:t>
            </a:r>
            <a:r>
              <a:rPr lang="en-US" altLang="zh-TW" sz="8600" b="1" dirty="0" smtClean="0">
                <a:latin typeface="標楷體" pitchFamily="65" charset="-120"/>
                <a:ea typeface="標楷體" pitchFamily="65" charset="-120"/>
              </a:rPr>
              <a:t>』</a:t>
            </a:r>
            <a:r>
              <a:rPr lang="zh-TW" altLang="en-US" sz="8600" b="1" dirty="0" smtClean="0">
                <a:latin typeface="標楷體" pitchFamily="65" charset="-120"/>
                <a:ea typeface="標楷體" pitchFamily="65" charset="-120"/>
              </a:rPr>
              <a:t>」</a:t>
            </a:r>
          </a:p>
          <a:p>
            <a:endParaRPr lang="zh-TW" altLang="en-US" sz="5900" dirty="0"/>
          </a:p>
        </p:txBody>
      </p:sp>
    </p:spTree>
    <p:extLst>
      <p:ext uri="{BB962C8B-B14F-4D97-AF65-F5344CB8AC3E}">
        <p14:creationId xmlns:p14="http://schemas.microsoft.com/office/powerpoint/2010/main" val="2410483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12</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九</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47500" lnSpcReduction="20000"/>
          </a:bodyPr>
          <a:lstStyle/>
          <a:p>
            <a:pPr>
              <a:lnSpc>
                <a:spcPct val="120000"/>
              </a:lnSpc>
            </a:pPr>
            <a:r>
              <a:rPr lang="zh-TW" altLang="en-US" sz="5900" b="1" dirty="0">
                <a:latin typeface="標楷體" pitchFamily="65" charset="-120"/>
                <a:ea typeface="標楷體" pitchFamily="65" charset="-120"/>
              </a:rPr>
              <a:t>依據「行政院暨所屬各機關人事機構抽查公務人員勤惰管理及辦公情形應行注意事項」</a:t>
            </a:r>
            <a:r>
              <a:rPr lang="zh-TW" altLang="en-US" sz="5900" b="1" dirty="0" smtClean="0">
                <a:latin typeface="標楷體" pitchFamily="65" charset="-120"/>
                <a:ea typeface="標楷體" pitchFamily="65" charset="-120"/>
              </a:rPr>
              <a:t>第三點規定</a:t>
            </a:r>
            <a:r>
              <a:rPr lang="zh-TW" altLang="en-US" sz="5900" b="1" dirty="0">
                <a:latin typeface="標楷體" pitchFamily="65" charset="-120"/>
                <a:ea typeface="標楷體" pitchFamily="65" charset="-120"/>
              </a:rPr>
              <a:t>略以：「</a:t>
            </a:r>
            <a:r>
              <a:rPr lang="en-US" altLang="zh-TW" sz="5900" b="1" dirty="0">
                <a:latin typeface="標楷體" pitchFamily="65" charset="-120"/>
                <a:ea typeface="標楷體" pitchFamily="65" charset="-120"/>
              </a:rPr>
              <a:t>(</a:t>
            </a:r>
            <a:r>
              <a:rPr lang="zh-TW" altLang="en-US" sz="5900" b="1" dirty="0" smtClean="0">
                <a:latin typeface="標楷體" pitchFamily="65" charset="-120"/>
                <a:ea typeface="標楷體" pitchFamily="65" charset="-120"/>
              </a:rPr>
              <a:t>第二項）</a:t>
            </a:r>
            <a:r>
              <a:rPr lang="zh-TW" altLang="en-US" sz="5900" b="1" dirty="0">
                <a:solidFill>
                  <a:srgbClr val="0070C0"/>
                </a:solidFill>
                <a:latin typeface="標楷體" pitchFamily="65" charset="-120"/>
                <a:ea typeface="標楷體" pitchFamily="65" charset="-120"/>
              </a:rPr>
              <a:t>辦公情形之</a:t>
            </a:r>
            <a:r>
              <a:rPr lang="zh-TW" altLang="en-US" sz="5900" b="1" dirty="0" smtClean="0">
                <a:solidFill>
                  <a:srgbClr val="0070C0"/>
                </a:solidFill>
                <a:latin typeface="標楷體" pitchFamily="65" charset="-120"/>
                <a:ea typeface="標楷體" pitchFamily="65" charset="-120"/>
              </a:rPr>
              <a:t>抽查：</a:t>
            </a:r>
            <a:r>
              <a:rPr lang="en-US" altLang="zh-TW" sz="5900" b="1" dirty="0" smtClean="0">
                <a:latin typeface="標楷體" pitchFamily="65" charset="-120"/>
                <a:ea typeface="標楷體" pitchFamily="65" charset="-120"/>
              </a:rPr>
              <a:t>『 </a:t>
            </a:r>
            <a:r>
              <a:rPr lang="en-US" altLang="zh-TW" sz="5900" b="1" dirty="0">
                <a:latin typeface="標楷體" pitchFamily="65" charset="-120"/>
                <a:ea typeface="標楷體" pitchFamily="65" charset="-120"/>
              </a:rPr>
              <a:t>(</a:t>
            </a:r>
            <a:r>
              <a:rPr lang="zh-TW" altLang="en-US" sz="5900" b="1" dirty="0" smtClean="0">
                <a:latin typeface="標楷體" pitchFamily="65" charset="-120"/>
                <a:ea typeface="標楷體" pitchFamily="65" charset="-120"/>
              </a:rPr>
              <a:t>第一款</a:t>
            </a:r>
            <a:r>
              <a:rPr lang="en-US" altLang="zh-TW" sz="5900" b="1" dirty="0" smtClean="0">
                <a:latin typeface="標楷體" pitchFamily="65" charset="-120"/>
                <a:ea typeface="標楷體" pitchFamily="65" charset="-120"/>
              </a:rPr>
              <a:t>) </a:t>
            </a:r>
            <a:r>
              <a:rPr lang="zh-TW" altLang="en-US" sz="5900" b="1" dirty="0">
                <a:latin typeface="標楷體" pitchFamily="65" charset="-120"/>
                <a:ea typeface="標楷體" pitchFamily="65" charset="-120"/>
              </a:rPr>
              <a:t>本院人事行政總處或各機關人事機構對所屬機關之</a:t>
            </a:r>
            <a:r>
              <a:rPr lang="zh-TW" altLang="en-US" sz="5900" b="1" dirty="0" smtClean="0">
                <a:latin typeface="標楷體" pitchFamily="65" charset="-120"/>
                <a:ea typeface="標楷體" pitchFamily="65" charset="-120"/>
              </a:rPr>
              <a:t>抽查：</a:t>
            </a:r>
            <a:r>
              <a:rPr lang="en-US" altLang="zh-TW" sz="5900" b="1" dirty="0" smtClean="0">
                <a:latin typeface="標楷體" pitchFamily="65" charset="-120"/>
                <a:ea typeface="標楷體" pitchFamily="65" charset="-120"/>
              </a:rPr>
              <a:t>(</a:t>
            </a:r>
            <a:r>
              <a:rPr lang="zh-TW" altLang="en-US" sz="5900" b="1" dirty="0" smtClean="0">
                <a:latin typeface="標楷體" pitchFamily="65" charset="-120"/>
                <a:ea typeface="標楷體" pitchFamily="65" charset="-120"/>
              </a:rPr>
              <a:t>第一目</a:t>
            </a:r>
            <a:r>
              <a:rPr lang="en-US" altLang="zh-TW" sz="5900" b="1" dirty="0" smtClean="0">
                <a:latin typeface="標楷體" pitchFamily="65" charset="-120"/>
                <a:ea typeface="標楷體" pitchFamily="65" charset="-120"/>
              </a:rPr>
              <a:t>)</a:t>
            </a:r>
            <a:r>
              <a:rPr lang="zh-TW" altLang="en-US" sz="5900" b="1" dirty="0" smtClean="0">
                <a:solidFill>
                  <a:srgbClr val="FF0000"/>
                </a:solidFill>
                <a:latin typeface="標楷體" pitchFamily="65" charset="-120"/>
                <a:ea typeface="標楷體" pitchFamily="65" charset="-120"/>
              </a:rPr>
              <a:t>受</a:t>
            </a:r>
            <a:r>
              <a:rPr lang="zh-TW" altLang="en-US" sz="5900" b="1" dirty="0">
                <a:solidFill>
                  <a:srgbClr val="FF0000"/>
                </a:solidFill>
                <a:latin typeface="標楷體" pitchFamily="65" charset="-120"/>
                <a:ea typeface="標楷體" pitchFamily="65" charset="-120"/>
              </a:rPr>
              <a:t>抽查機關人事機構，</a:t>
            </a:r>
            <a:r>
              <a:rPr lang="zh-TW" altLang="en-US" sz="5900" b="1" dirty="0">
                <a:latin typeface="標楷體" pitchFamily="65" charset="-120"/>
                <a:ea typeface="標楷體" pitchFamily="65" charset="-120"/>
              </a:rPr>
              <a:t>應派員攜帶有關差假等資料會同</a:t>
            </a:r>
            <a:r>
              <a:rPr lang="zh-TW" altLang="en-US" sz="5900" b="1" dirty="0" smtClean="0">
                <a:latin typeface="標楷體" pitchFamily="65" charset="-120"/>
                <a:ea typeface="標楷體" pitchFamily="65" charset="-120"/>
              </a:rPr>
              <a:t>抽查人員</a:t>
            </a:r>
            <a:r>
              <a:rPr lang="zh-TW" altLang="en-US" sz="5900" b="1" dirty="0">
                <a:solidFill>
                  <a:srgbClr val="FF0000"/>
                </a:solidFill>
                <a:latin typeface="標楷體" pitchFamily="65" charset="-120"/>
                <a:ea typeface="標楷體" pitchFamily="65" charset="-120"/>
              </a:rPr>
              <a:t>前往各單位實地察看</a:t>
            </a:r>
            <a:r>
              <a:rPr lang="zh-TW" altLang="en-US" sz="5900" b="1" dirty="0" smtClean="0">
                <a:solidFill>
                  <a:srgbClr val="FF0000"/>
                </a:solidFill>
                <a:latin typeface="標楷體" pitchFamily="65" charset="-120"/>
                <a:ea typeface="標楷體" pitchFamily="65" charset="-120"/>
              </a:rPr>
              <a:t>。</a:t>
            </a:r>
            <a:r>
              <a:rPr lang="en-US" altLang="zh-TW" sz="5900" b="1" dirty="0" smtClean="0">
                <a:latin typeface="標楷體" pitchFamily="65" charset="-120"/>
                <a:ea typeface="標楷體" pitchFamily="65" charset="-120"/>
              </a:rPr>
              <a:t>(</a:t>
            </a:r>
            <a:r>
              <a:rPr lang="zh-TW" altLang="en-US" sz="5900" b="1" dirty="0" smtClean="0">
                <a:latin typeface="標楷體" pitchFamily="65" charset="-120"/>
                <a:ea typeface="標楷體" pitchFamily="65" charset="-120"/>
              </a:rPr>
              <a:t>第二目</a:t>
            </a:r>
            <a:r>
              <a:rPr lang="en-US" altLang="zh-TW" sz="5900" b="1" dirty="0" smtClean="0">
                <a:latin typeface="標楷體" pitchFamily="65" charset="-120"/>
                <a:ea typeface="標楷體" pitchFamily="65" charset="-120"/>
              </a:rPr>
              <a:t>)</a:t>
            </a:r>
            <a:r>
              <a:rPr lang="zh-TW" altLang="en-US" sz="5900" b="1" dirty="0">
                <a:latin typeface="標楷體" pitchFamily="65" charset="-120"/>
                <a:ea typeface="標楷體" pitchFamily="65" charset="-120"/>
              </a:rPr>
              <a:t>抽查人員到達受抽查之辦公室時，應先行察看工作人員是否均在工作崗位工作，辦公秩序是否良好？</a:t>
            </a:r>
            <a:r>
              <a:rPr lang="zh-TW" altLang="en-US" sz="5900" b="1" dirty="0">
                <a:solidFill>
                  <a:srgbClr val="FF0000"/>
                </a:solidFill>
                <a:latin typeface="標楷體" pitchFamily="65" charset="-120"/>
                <a:ea typeface="標楷體" pitchFamily="65" charset="-120"/>
              </a:rPr>
              <a:t>如有違規情事，應即時登記，並告知在場之主管及人事管理人員處理</a:t>
            </a:r>
            <a:r>
              <a:rPr lang="zh-TW" altLang="en-US" sz="5900" b="1" dirty="0" smtClean="0">
                <a:solidFill>
                  <a:srgbClr val="FF0000"/>
                </a:solidFill>
                <a:latin typeface="標楷體" pitchFamily="65" charset="-120"/>
                <a:ea typeface="標楷體" pitchFamily="65" charset="-120"/>
              </a:rPr>
              <a:t>。</a:t>
            </a:r>
            <a:endParaRPr lang="zh-TW" altLang="en-US" sz="5900" b="1" dirty="0">
              <a:solidFill>
                <a:srgbClr val="FF0000"/>
              </a:solidFill>
              <a:latin typeface="標楷體" pitchFamily="65" charset="-120"/>
              <a:ea typeface="標楷體" pitchFamily="65" charset="-120"/>
            </a:endParaRPr>
          </a:p>
          <a:p>
            <a:endParaRPr lang="zh-TW" altLang="en-US" sz="5900" dirty="0"/>
          </a:p>
        </p:txBody>
      </p:sp>
    </p:spTree>
    <p:extLst>
      <p:ext uri="{BB962C8B-B14F-4D97-AF65-F5344CB8AC3E}">
        <p14:creationId xmlns:p14="http://schemas.microsoft.com/office/powerpoint/2010/main" val="1769502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13</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十</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a:bodyPr>
          <a:lstStyle/>
          <a:p>
            <a:r>
              <a:rPr lang="en-US" altLang="zh-TW" sz="3800" b="1" dirty="0" smtClean="0">
                <a:latin typeface="標楷體" pitchFamily="65" charset="-120"/>
                <a:ea typeface="標楷體" pitchFamily="65" charset="-120"/>
              </a:rPr>
              <a:t>(</a:t>
            </a:r>
            <a:r>
              <a:rPr lang="zh-TW" altLang="en-US" sz="3800" b="1" dirty="0" smtClean="0">
                <a:latin typeface="標楷體" pitchFamily="65" charset="-120"/>
                <a:ea typeface="標楷體" pitchFamily="65" charset="-120"/>
              </a:rPr>
              <a:t>第三目</a:t>
            </a:r>
            <a:r>
              <a:rPr lang="en-US" altLang="zh-TW" sz="3800" b="1" dirty="0" smtClean="0">
                <a:latin typeface="標楷體" pitchFamily="65" charset="-120"/>
                <a:ea typeface="標楷體" pitchFamily="65" charset="-120"/>
              </a:rPr>
              <a:t>)</a:t>
            </a:r>
            <a:r>
              <a:rPr lang="zh-TW" altLang="en-US" sz="3800" b="1" dirty="0">
                <a:latin typeface="標楷體" pitchFamily="65" charset="-120"/>
                <a:ea typeface="標楷體" pitchFamily="65" charset="-120"/>
              </a:rPr>
              <a:t>抽查人員到達各辦公室時，會同抽查之人事管理人員，應向其負責主管說明抽查情事，負責主管配合抽查人員工作，說明屬員當日差假情形</a:t>
            </a:r>
            <a:r>
              <a:rPr lang="zh-TW" altLang="en-US" sz="3800" b="1" dirty="0" smtClean="0">
                <a:latin typeface="標楷體" pitchFamily="65" charset="-120"/>
                <a:ea typeface="標楷體" pitchFamily="65" charset="-120"/>
              </a:rPr>
              <a:t>。</a:t>
            </a:r>
            <a:r>
              <a:rPr lang="en-US" altLang="zh-TW" sz="3800" b="1" dirty="0" smtClean="0">
                <a:latin typeface="標楷體" pitchFamily="65" charset="-120"/>
                <a:ea typeface="標楷體" pitchFamily="65" charset="-120"/>
              </a:rPr>
              <a:t>(</a:t>
            </a:r>
            <a:r>
              <a:rPr lang="zh-TW" altLang="en-US" sz="3800" b="1" dirty="0" smtClean="0">
                <a:latin typeface="標楷體" pitchFamily="65" charset="-120"/>
                <a:ea typeface="標楷體" pitchFamily="65" charset="-120"/>
              </a:rPr>
              <a:t>第四目</a:t>
            </a:r>
            <a:r>
              <a:rPr lang="en-US" altLang="zh-TW" sz="3800" b="1" dirty="0" smtClean="0">
                <a:latin typeface="標楷體" pitchFamily="65" charset="-120"/>
                <a:ea typeface="標楷體" pitchFamily="65" charset="-120"/>
              </a:rPr>
              <a:t>)</a:t>
            </a:r>
            <a:r>
              <a:rPr lang="zh-TW" altLang="en-US" sz="3800" b="1" dirty="0">
                <a:solidFill>
                  <a:srgbClr val="FF0000"/>
                </a:solidFill>
                <a:latin typeface="標楷體" pitchFamily="65" charset="-120"/>
                <a:ea typeface="標楷體" pitchFamily="65" charset="-120"/>
              </a:rPr>
              <a:t>無故不在工作崗位之人員，應依規定查明處理</a:t>
            </a:r>
            <a:r>
              <a:rPr lang="zh-TW" altLang="en-US" sz="3800" b="1" dirty="0" smtClean="0">
                <a:solidFill>
                  <a:srgbClr val="FF0000"/>
                </a:solidFill>
                <a:latin typeface="標楷體" pitchFamily="65" charset="-120"/>
                <a:ea typeface="標楷體" pitchFamily="65" charset="-120"/>
              </a:rPr>
              <a:t>。</a:t>
            </a:r>
            <a:r>
              <a:rPr lang="en-US" altLang="zh-TW" sz="3800" b="1" dirty="0" smtClean="0">
                <a:latin typeface="標楷體" pitchFamily="65" charset="-120"/>
                <a:ea typeface="標楷體" pitchFamily="65" charset="-120"/>
              </a:rPr>
              <a:t>』</a:t>
            </a:r>
          </a:p>
          <a:p>
            <a:r>
              <a:rPr lang="zh-TW" altLang="en-US" sz="3800" b="1" dirty="0" smtClean="0">
                <a:latin typeface="標楷體" pitchFamily="65" charset="-120"/>
                <a:ea typeface="標楷體" pitchFamily="65" charset="-120"/>
              </a:rPr>
              <a:t>檢附</a:t>
            </a:r>
            <a:r>
              <a:rPr lang="zh-TW" altLang="en-US" sz="3800" b="1" dirty="0" smtClean="0">
                <a:latin typeface="標楷體" pitchFamily="65" charset="-120"/>
                <a:ea typeface="標楷體" pitchFamily="65" charset="-120"/>
                <a:hlinkClick r:id="rId2" action="ppaction://hlinkfile"/>
              </a:rPr>
              <a:t>查勤紀錄表</a:t>
            </a:r>
            <a:r>
              <a:rPr lang="zh-TW" altLang="en-US" sz="3800" b="1" dirty="0" smtClean="0">
                <a:latin typeface="標楷體" pitchFamily="65" charset="-120"/>
                <a:ea typeface="標楷體" pitchFamily="65" charset="-120"/>
              </a:rPr>
              <a:t>、</a:t>
            </a:r>
            <a:r>
              <a:rPr lang="zh-TW" altLang="en-US" sz="3800" b="1" dirty="0" smtClean="0">
                <a:latin typeface="標楷體" pitchFamily="65" charset="-120"/>
                <a:ea typeface="標楷體" pitchFamily="65" charset="-120"/>
                <a:hlinkClick r:id="rId3" action="ppaction://hlinkfile"/>
              </a:rPr>
              <a:t>查勤通知單</a:t>
            </a:r>
            <a:r>
              <a:rPr lang="zh-TW" altLang="en-US" sz="3800" b="1" dirty="0" smtClean="0">
                <a:latin typeface="標楷體" pitchFamily="65" charset="-120"/>
                <a:ea typeface="標楷體" pitchFamily="65" charset="-120"/>
              </a:rPr>
              <a:t>各</a:t>
            </a:r>
            <a:r>
              <a:rPr lang="en-US" altLang="zh-TW" sz="3800" b="1" dirty="0" smtClean="0">
                <a:latin typeface="標楷體" pitchFamily="65" charset="-120"/>
                <a:ea typeface="標楷體" pitchFamily="65" charset="-120"/>
              </a:rPr>
              <a:t>1</a:t>
            </a:r>
            <a:r>
              <a:rPr lang="zh-TW" altLang="en-US" sz="3800" b="1" dirty="0" smtClean="0">
                <a:latin typeface="標楷體" pitchFamily="65" charset="-120"/>
                <a:ea typeface="標楷體" pitchFamily="65" charset="-120"/>
              </a:rPr>
              <a:t>份，</a:t>
            </a:r>
            <a:r>
              <a:rPr lang="zh-TW" altLang="en-US" sz="3800" b="1" dirty="0" smtClean="0">
                <a:solidFill>
                  <a:srgbClr val="0070C0"/>
                </a:solidFill>
                <a:latin typeface="標楷體" pitchFamily="65" charset="-120"/>
                <a:ea typeface="標楷體" pitchFamily="65" charset="-120"/>
              </a:rPr>
              <a:t>請參閱。</a:t>
            </a:r>
            <a:endParaRPr lang="zh-TW" altLang="en-US" sz="3800" b="1" dirty="0">
              <a:solidFill>
                <a:srgbClr val="0070C0"/>
              </a:solidFill>
              <a:latin typeface="標楷體" pitchFamily="65" charset="-120"/>
              <a:ea typeface="標楷體" pitchFamily="65" charset="-120"/>
            </a:endParaRPr>
          </a:p>
          <a:p>
            <a:endParaRPr lang="zh-TW" altLang="en-US" sz="5900" dirty="0"/>
          </a:p>
        </p:txBody>
      </p:sp>
    </p:spTree>
    <p:extLst>
      <p:ext uri="{BB962C8B-B14F-4D97-AF65-F5344CB8AC3E}">
        <p14:creationId xmlns:p14="http://schemas.microsoft.com/office/powerpoint/2010/main" val="452266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14</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違反差勤規定之影響</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一</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a:bodyPr>
          <a:lstStyle/>
          <a:p>
            <a:r>
              <a:rPr lang="zh-TW" altLang="en-US" sz="3200" b="1" dirty="0">
                <a:latin typeface="標楷體" pitchFamily="65" charset="-120"/>
                <a:ea typeface="標楷體" pitchFamily="65" charset="-120"/>
              </a:rPr>
              <a:t>花蓮縣政府暨所屬機關學校公務人員獎懲標準及作業程序第四點規定略以：</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第三款</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有</a:t>
            </a:r>
            <a:r>
              <a:rPr lang="zh-TW" altLang="en-US" sz="3200" b="1" dirty="0">
                <a:latin typeface="標楷體" pitchFamily="65" charset="-120"/>
                <a:ea typeface="標楷體" pitchFamily="65" charset="-120"/>
              </a:rPr>
              <a:t>下列情形之一者，</a:t>
            </a:r>
            <a:r>
              <a:rPr lang="zh-TW" altLang="en-US" sz="3200" b="1" dirty="0">
                <a:solidFill>
                  <a:srgbClr val="FF0000"/>
                </a:solidFill>
                <a:latin typeface="標楷體" pitchFamily="65" charset="-120"/>
                <a:ea typeface="標楷體" pitchFamily="65" charset="-120"/>
              </a:rPr>
              <a:t>予以</a:t>
            </a:r>
            <a:r>
              <a:rPr lang="zh-TW" altLang="en-US" sz="3200" b="1" dirty="0" smtClean="0">
                <a:solidFill>
                  <a:srgbClr val="FF0000"/>
                </a:solidFill>
                <a:latin typeface="標楷體" pitchFamily="65" charset="-120"/>
                <a:ea typeface="標楷體" pitchFamily="65" charset="-120"/>
              </a:rPr>
              <a:t>申誡：</a:t>
            </a:r>
            <a:r>
              <a:rPr lang="en-US" altLang="zh-TW" sz="3200" b="1" dirty="0" smtClean="0">
                <a:latin typeface="標楷體" pitchFamily="65" charset="-120"/>
                <a:ea typeface="標楷體" pitchFamily="65" charset="-120"/>
              </a:rPr>
              <a:t>『 </a:t>
            </a:r>
            <a:r>
              <a:rPr lang="en-US" altLang="zh-TW" sz="3200" b="1" dirty="0">
                <a:latin typeface="標楷體" pitchFamily="65" charset="-120"/>
                <a:ea typeface="標楷體" pitchFamily="65" charset="-120"/>
              </a:rPr>
              <a:t>(</a:t>
            </a:r>
            <a:r>
              <a:rPr lang="zh-TW" altLang="en-US" sz="3200" b="1" dirty="0" smtClean="0">
                <a:latin typeface="標楷體" pitchFamily="65" charset="-120"/>
                <a:ea typeface="標楷體" pitchFamily="65" charset="-120"/>
              </a:rPr>
              <a:t>第七目</a:t>
            </a:r>
            <a:r>
              <a:rPr lang="en-US" altLang="zh-TW" sz="3200" b="1" dirty="0" smtClean="0">
                <a:latin typeface="標楷體" pitchFamily="65" charset="-120"/>
                <a:ea typeface="標楷體" pitchFamily="65" charset="-120"/>
              </a:rPr>
              <a:t>)</a:t>
            </a:r>
            <a:r>
              <a:rPr lang="zh-TW" altLang="en-US" sz="3200" b="1" dirty="0" smtClean="0">
                <a:solidFill>
                  <a:srgbClr val="FF0000"/>
                </a:solidFill>
                <a:latin typeface="標楷體" pitchFamily="65" charset="-120"/>
                <a:ea typeface="標楷體" pitchFamily="65" charset="-120"/>
              </a:rPr>
              <a:t>曠職</a:t>
            </a:r>
            <a:r>
              <a:rPr lang="zh-TW" altLang="en-US" sz="3200" b="1" dirty="0">
                <a:solidFill>
                  <a:srgbClr val="FF0000"/>
                </a:solidFill>
                <a:latin typeface="標楷體" pitchFamily="65" charset="-120"/>
                <a:ea typeface="標楷體" pitchFamily="65" charset="-120"/>
              </a:rPr>
              <a:t>繼續達四小時，或一年內累積達一日</a:t>
            </a:r>
            <a:r>
              <a:rPr lang="zh-TW" altLang="en-US" sz="3200" b="1" dirty="0" smtClean="0">
                <a:solidFill>
                  <a:srgbClr val="FF000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第九目</a:t>
            </a:r>
            <a:r>
              <a:rPr lang="en-US" altLang="zh-TW" sz="3200" b="1" dirty="0" smtClean="0">
                <a:latin typeface="標楷體" pitchFamily="65" charset="-120"/>
                <a:ea typeface="標楷體" pitchFamily="65" charset="-120"/>
              </a:rPr>
              <a:t>)</a:t>
            </a:r>
            <a:r>
              <a:rPr lang="zh-TW" altLang="en-US" sz="3200" b="1" dirty="0" smtClean="0">
                <a:solidFill>
                  <a:srgbClr val="FF0000"/>
                </a:solidFill>
                <a:latin typeface="標楷體" pitchFamily="65" charset="-120"/>
                <a:ea typeface="標楷體" pitchFamily="65" charset="-120"/>
              </a:rPr>
              <a:t>代替</a:t>
            </a:r>
            <a:r>
              <a:rPr lang="zh-TW" altLang="en-US" sz="3200" b="1" dirty="0">
                <a:solidFill>
                  <a:srgbClr val="FF0000"/>
                </a:solidFill>
                <a:latin typeface="標楷體" pitchFamily="65" charset="-120"/>
                <a:ea typeface="標楷體" pitchFamily="65" charset="-120"/>
              </a:rPr>
              <a:t>他人不實簽到</a:t>
            </a:r>
            <a:r>
              <a:rPr lang="en-US" altLang="zh-TW" sz="3200" b="1" dirty="0">
                <a:solidFill>
                  <a:srgbClr val="FF0000"/>
                </a:solidFill>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退</a:t>
            </a:r>
            <a:r>
              <a:rPr lang="en-US" altLang="zh-TW" sz="3200" b="1" dirty="0">
                <a:solidFill>
                  <a:srgbClr val="FF0000"/>
                </a:solidFill>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，經查獲屬實</a:t>
            </a:r>
            <a:r>
              <a:rPr lang="zh-TW" altLang="en-US" sz="3200" b="1" dirty="0" smtClean="0">
                <a:solidFill>
                  <a:srgbClr val="FF000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第四款</a:t>
            </a:r>
            <a:r>
              <a:rPr lang="en-US" altLang="zh-TW" sz="3200" b="1" dirty="0" smtClean="0">
                <a:latin typeface="標楷體" pitchFamily="65" charset="-120"/>
                <a:ea typeface="標楷體" pitchFamily="65" charset="-120"/>
              </a:rPr>
              <a:t>)</a:t>
            </a:r>
            <a:r>
              <a:rPr lang="zh-TW" altLang="zh-TW" sz="3200" b="1" dirty="0">
                <a:latin typeface="標楷體" pitchFamily="65" charset="-120"/>
                <a:ea typeface="標楷體" pitchFamily="65" charset="-120"/>
              </a:rPr>
              <a:t>有下列情形之一者，</a:t>
            </a:r>
            <a:r>
              <a:rPr lang="zh-TW" altLang="zh-TW" sz="3200" b="1" dirty="0">
                <a:solidFill>
                  <a:srgbClr val="FF0000"/>
                </a:solidFill>
                <a:latin typeface="標楷體" pitchFamily="65" charset="-120"/>
                <a:ea typeface="標楷體" pitchFamily="65" charset="-120"/>
              </a:rPr>
              <a:t>予以記過</a:t>
            </a:r>
            <a:r>
              <a:rPr lang="zh-TW" altLang="zh-TW" sz="3200" b="1" dirty="0" smtClean="0">
                <a:solidFill>
                  <a:srgbClr val="FF000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第六目</a:t>
            </a:r>
            <a:r>
              <a:rPr lang="en-US" altLang="zh-TW" sz="3200" b="1" dirty="0" smtClean="0">
                <a:latin typeface="標楷體" pitchFamily="65" charset="-120"/>
                <a:ea typeface="標楷體" pitchFamily="65" charset="-120"/>
              </a:rPr>
              <a:t>)</a:t>
            </a:r>
            <a:r>
              <a:rPr lang="zh-TW" altLang="zh-TW" sz="3200" b="1" dirty="0" smtClean="0">
                <a:solidFill>
                  <a:srgbClr val="FF0000"/>
                </a:solidFill>
                <a:latin typeface="標楷體" pitchFamily="65" charset="-120"/>
                <a:ea typeface="標楷體" pitchFamily="65" charset="-120"/>
              </a:rPr>
              <a:t>曠職</a:t>
            </a:r>
            <a:r>
              <a:rPr lang="zh-TW" altLang="zh-TW" sz="3200" b="1" dirty="0">
                <a:solidFill>
                  <a:srgbClr val="FF0000"/>
                </a:solidFill>
                <a:latin typeface="標楷體" pitchFamily="65" charset="-120"/>
                <a:ea typeface="標楷體" pitchFamily="65" charset="-120"/>
              </a:rPr>
              <a:t>繼續達一日以上，未達二日，或一年內累積達二日</a:t>
            </a:r>
            <a:r>
              <a:rPr lang="zh-TW" altLang="zh-TW" sz="3200" b="1" dirty="0" smtClean="0">
                <a:solidFill>
                  <a:srgbClr val="FF0000"/>
                </a:solidFill>
                <a:latin typeface="標楷體" pitchFamily="65" charset="-120"/>
                <a:ea typeface="標楷體" pitchFamily="65" charset="-120"/>
              </a:rPr>
              <a:t>以上，未達五日。</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a:t>
            </a:r>
            <a:endParaRPr lang="zh-TW" altLang="en-US" sz="3200" b="1" dirty="0">
              <a:latin typeface="標楷體" pitchFamily="65" charset="-120"/>
              <a:ea typeface="標楷體" pitchFamily="65" charset="-120"/>
            </a:endParaRPr>
          </a:p>
          <a:p>
            <a:endParaRPr lang="zh-TW" altLang="en-US" sz="1600" dirty="0"/>
          </a:p>
        </p:txBody>
      </p:sp>
    </p:spTree>
    <p:extLst>
      <p:ext uri="{BB962C8B-B14F-4D97-AF65-F5344CB8AC3E}">
        <p14:creationId xmlns:p14="http://schemas.microsoft.com/office/powerpoint/2010/main" val="3620617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15</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違反差勤規定之影響</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二</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92500" lnSpcReduction="20000"/>
          </a:bodyPr>
          <a:lstStyle/>
          <a:p>
            <a:pPr>
              <a:lnSpc>
                <a:spcPct val="110000"/>
              </a:lnSpc>
            </a:pPr>
            <a:r>
              <a:rPr lang="zh-TW" altLang="en-US" sz="3200" b="1" dirty="0">
                <a:latin typeface="標楷體" pitchFamily="65" charset="-120"/>
                <a:ea typeface="標楷體" pitchFamily="65" charset="-120"/>
              </a:rPr>
              <a:t>公務人員考績法施行</a:t>
            </a:r>
            <a:r>
              <a:rPr lang="zh-TW" altLang="en-US" sz="3200" b="1" dirty="0" smtClean="0">
                <a:latin typeface="標楷體" pitchFamily="65" charset="-120"/>
                <a:ea typeface="標楷體" pitchFamily="65" charset="-120"/>
              </a:rPr>
              <a:t>細則第四條規定</a:t>
            </a:r>
            <a:r>
              <a:rPr lang="zh-TW" altLang="en-US" sz="3200" b="1" dirty="0">
                <a:latin typeface="標楷體" pitchFamily="65" charset="-120"/>
                <a:ea typeface="標楷體" pitchFamily="65" charset="-120"/>
              </a:rPr>
              <a:t>略以：「</a:t>
            </a:r>
            <a:r>
              <a:rPr lang="en-US" altLang="zh-TW" sz="3200" b="1" dirty="0">
                <a:latin typeface="標楷體" pitchFamily="65" charset="-120"/>
                <a:ea typeface="標楷體" pitchFamily="65" charset="-120"/>
              </a:rPr>
              <a:t>(</a:t>
            </a:r>
            <a:r>
              <a:rPr lang="zh-TW" altLang="en-US" sz="3200" b="1" dirty="0" smtClean="0">
                <a:latin typeface="標楷體" pitchFamily="65" charset="-120"/>
                <a:ea typeface="標楷體" pitchFamily="65" charset="-120"/>
              </a:rPr>
              <a:t>第一項</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公務人員</a:t>
            </a:r>
            <a:r>
              <a:rPr lang="zh-TW" altLang="en-US" sz="3200" b="1" dirty="0">
                <a:latin typeface="標楷體" pitchFamily="65" charset="-120"/>
                <a:ea typeface="標楷體" pitchFamily="65" charset="-120"/>
              </a:rPr>
              <a:t>年終考績，應就考績表按項目評分，除本法及本細則另有規定</a:t>
            </a:r>
            <a:r>
              <a:rPr lang="zh-TW" altLang="en-US" sz="3200" b="1" dirty="0" smtClean="0">
                <a:latin typeface="標楷體" pitchFamily="65" charset="-120"/>
                <a:ea typeface="標楷體" pitchFamily="65" charset="-120"/>
              </a:rPr>
              <a:t>應從</a:t>
            </a:r>
            <a:r>
              <a:rPr lang="zh-TW" altLang="en-US" sz="3200" b="1" dirty="0">
                <a:latin typeface="標楷體" pitchFamily="65" charset="-120"/>
                <a:ea typeface="標楷體" pitchFamily="65" charset="-120"/>
              </a:rPr>
              <a:t>其規定者外，須受考人在考績年度內具有下列特殊條件各目之一或</a:t>
            </a:r>
            <a:r>
              <a:rPr lang="zh-TW" altLang="en-US" sz="3200" b="1" dirty="0" smtClean="0">
                <a:solidFill>
                  <a:srgbClr val="0070C0"/>
                </a:solidFill>
                <a:latin typeface="標楷體" pitchFamily="65" charset="-120"/>
                <a:ea typeface="標楷體" pitchFamily="65" charset="-120"/>
              </a:rPr>
              <a:t>一般條件</a:t>
            </a:r>
            <a:r>
              <a:rPr lang="zh-TW" altLang="en-US" sz="3200" b="1" dirty="0">
                <a:solidFill>
                  <a:srgbClr val="0070C0"/>
                </a:solidFill>
                <a:latin typeface="標楷體" pitchFamily="65" charset="-120"/>
                <a:ea typeface="標楷體" pitchFamily="65" charset="-120"/>
              </a:rPr>
              <a:t>二目以上之具體事蹟，始得評列甲等</a:t>
            </a:r>
            <a:r>
              <a:rPr lang="zh-TW" altLang="en-US" sz="3200" b="1" dirty="0" smtClean="0">
                <a:solidFill>
                  <a:srgbClr val="0070C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 …(</a:t>
            </a:r>
            <a:r>
              <a:rPr lang="zh-TW" altLang="en-US" sz="3200" b="1" dirty="0" smtClean="0">
                <a:latin typeface="標楷體" pitchFamily="65" charset="-120"/>
                <a:ea typeface="標楷體" pitchFamily="65" charset="-120"/>
              </a:rPr>
              <a:t>第二款</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一般</a:t>
            </a:r>
            <a:r>
              <a:rPr lang="zh-TW" altLang="en-US" sz="3200" b="1" dirty="0" smtClean="0">
                <a:latin typeface="標楷體" pitchFamily="65" charset="-120"/>
                <a:ea typeface="標楷體" pitchFamily="65" charset="-120"/>
              </a:rPr>
              <a:t>條件：</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第六目</a:t>
            </a:r>
            <a:r>
              <a:rPr lang="en-US" altLang="zh-TW" sz="3200" b="1" dirty="0" smtClean="0">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全年無遲到、早退或曠職紀錄，</a:t>
            </a:r>
            <a:r>
              <a:rPr lang="zh-TW" altLang="en-US" sz="3200" b="1" dirty="0">
                <a:latin typeface="標楷體" pitchFamily="65" charset="-120"/>
                <a:ea typeface="標楷體" pitchFamily="65" charset="-120"/>
              </a:rPr>
              <a:t>且事、病假合計未超過五日者</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第三項</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公務人員在考績年度內，有下列情事之一，</a:t>
            </a:r>
            <a:r>
              <a:rPr lang="zh-TW" altLang="en-US" sz="3200" b="1" dirty="0">
                <a:solidFill>
                  <a:srgbClr val="0070C0"/>
                </a:solidFill>
                <a:latin typeface="標楷體" pitchFamily="65" charset="-120"/>
                <a:ea typeface="標楷體" pitchFamily="65" charset="-120"/>
              </a:rPr>
              <a:t>不得考列甲等</a:t>
            </a:r>
            <a:r>
              <a:rPr lang="zh-TW" altLang="en-US" sz="3200" b="1" dirty="0" smtClean="0">
                <a:solidFill>
                  <a:srgbClr val="0070C0"/>
                </a:solidFill>
                <a:latin typeface="標楷體" pitchFamily="65" charset="-120"/>
                <a:ea typeface="標楷體" pitchFamily="65" charset="-120"/>
              </a:rPr>
              <a:t>：</a:t>
            </a:r>
            <a:r>
              <a:rPr lang="en-US" altLang="zh-TW" sz="3200" b="1" dirty="0">
                <a:latin typeface="標楷體" pitchFamily="65" charset="-120"/>
                <a:ea typeface="標楷體" pitchFamily="65" charset="-120"/>
              </a:rPr>
              <a:t>『 …(</a:t>
            </a:r>
            <a:r>
              <a:rPr lang="zh-TW" altLang="en-US" sz="3200" b="1" dirty="0" smtClean="0">
                <a:latin typeface="標楷體" pitchFamily="65" charset="-120"/>
                <a:ea typeface="標楷體" pitchFamily="65" charset="-120"/>
              </a:rPr>
              <a:t>第四款</a:t>
            </a:r>
            <a:r>
              <a:rPr lang="en-US" altLang="zh-TW" sz="3200" b="1" dirty="0" smtClean="0">
                <a:latin typeface="標楷體" pitchFamily="65" charset="-120"/>
                <a:ea typeface="標楷體" pitchFamily="65" charset="-120"/>
              </a:rPr>
              <a:t>)</a:t>
            </a:r>
            <a:r>
              <a:rPr lang="zh-TW" altLang="en-US" sz="3200" b="1" dirty="0" smtClean="0">
                <a:solidFill>
                  <a:srgbClr val="FF0000"/>
                </a:solidFill>
                <a:latin typeface="標楷體" pitchFamily="65" charset="-120"/>
                <a:ea typeface="標楷體" pitchFamily="65" charset="-120"/>
              </a:rPr>
              <a:t>曠職</a:t>
            </a:r>
            <a:r>
              <a:rPr lang="zh-TW" altLang="en-US" sz="3200" b="1" dirty="0">
                <a:solidFill>
                  <a:srgbClr val="FF0000"/>
                </a:solidFill>
                <a:latin typeface="標楷體" pitchFamily="65" charset="-120"/>
                <a:ea typeface="標楷體" pitchFamily="65" charset="-120"/>
              </a:rPr>
              <a:t>一日或累積達二日者。</a:t>
            </a:r>
            <a:r>
              <a:rPr lang="zh-TW" altLang="en-US" sz="3200" b="1" dirty="0">
                <a:latin typeface="標楷體" pitchFamily="65" charset="-120"/>
                <a:ea typeface="標楷體" pitchFamily="65" charset="-120"/>
              </a:rPr>
              <a:t>」</a:t>
            </a:r>
          </a:p>
          <a:p>
            <a:endParaRPr lang="zh-TW" altLang="en-US" sz="1600" dirty="0"/>
          </a:p>
        </p:txBody>
      </p:sp>
    </p:spTree>
    <p:extLst>
      <p:ext uri="{BB962C8B-B14F-4D97-AF65-F5344CB8AC3E}">
        <p14:creationId xmlns:p14="http://schemas.microsoft.com/office/powerpoint/2010/main" val="152212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16</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違反差勤規定之影響</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三</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85000" lnSpcReduction="20000"/>
          </a:bodyPr>
          <a:lstStyle/>
          <a:p>
            <a:pPr>
              <a:lnSpc>
                <a:spcPct val="110000"/>
              </a:lnSpc>
            </a:pPr>
            <a:r>
              <a:rPr lang="zh-TW" altLang="en-US" sz="3200" b="1" dirty="0">
                <a:latin typeface="標楷體" pitchFamily="65" charset="-120"/>
                <a:ea typeface="標楷體" pitchFamily="65" charset="-120"/>
              </a:rPr>
              <a:t>公立高級中等以下學校教師成績考核</a:t>
            </a:r>
            <a:r>
              <a:rPr lang="zh-TW" altLang="en-US" sz="3200" b="1" dirty="0" smtClean="0">
                <a:latin typeface="標楷體" pitchFamily="65" charset="-120"/>
                <a:ea typeface="標楷體" pitchFamily="65" charset="-120"/>
              </a:rPr>
              <a:t>辦法第六條第一項規定</a:t>
            </a:r>
            <a:r>
              <a:rPr lang="zh-TW" altLang="en-US" sz="3200" b="1" dirty="0">
                <a:latin typeface="標楷體" pitchFamily="65" charset="-120"/>
                <a:ea typeface="標楷體" pitchFamily="65" charset="-120"/>
              </a:rPr>
              <a:t>略以：</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第四款</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有下列情形之一者，</a:t>
            </a:r>
            <a:r>
              <a:rPr lang="zh-TW" altLang="en-US" sz="3200" b="1" dirty="0">
                <a:solidFill>
                  <a:srgbClr val="0070C0"/>
                </a:solidFill>
                <a:latin typeface="標楷體" pitchFamily="65" charset="-120"/>
                <a:ea typeface="標楷體" pitchFamily="65" charset="-120"/>
              </a:rPr>
              <a:t>記過</a:t>
            </a:r>
            <a:r>
              <a:rPr lang="zh-TW" altLang="en-US" sz="3200" b="1" dirty="0" smtClean="0">
                <a:solidFill>
                  <a:srgbClr val="0070C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 </a:t>
            </a:r>
            <a:r>
              <a:rPr lang="en-US" altLang="zh-TW" sz="3200" b="1" dirty="0">
                <a:latin typeface="標楷體" pitchFamily="65" charset="-120"/>
                <a:ea typeface="標楷體" pitchFamily="65" charset="-120"/>
              </a:rPr>
              <a:t>(</a:t>
            </a:r>
            <a:r>
              <a:rPr lang="zh-TW" altLang="en-US" sz="3200" b="1" dirty="0" smtClean="0">
                <a:latin typeface="標楷體" pitchFamily="65" charset="-120"/>
                <a:ea typeface="標楷體" pitchFamily="65" charset="-120"/>
              </a:rPr>
              <a:t>第五目</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 </a:t>
            </a:r>
            <a:r>
              <a:rPr lang="zh-TW" altLang="en-US" sz="3200" b="1" dirty="0" smtClean="0">
                <a:solidFill>
                  <a:srgbClr val="FF0000"/>
                </a:solidFill>
                <a:latin typeface="標楷體" pitchFamily="65" charset="-120"/>
                <a:ea typeface="標楷體" pitchFamily="65" charset="-120"/>
              </a:rPr>
              <a:t>有</a:t>
            </a:r>
            <a:r>
              <a:rPr lang="zh-TW" altLang="en-US" sz="3200" b="1" dirty="0">
                <a:solidFill>
                  <a:srgbClr val="FF0000"/>
                </a:solidFill>
                <a:latin typeface="標楷體" pitchFamily="65" charset="-120"/>
                <a:ea typeface="標楷體" pitchFamily="65" charset="-120"/>
              </a:rPr>
              <a:t>曠課、曠職紀錄且工作態度消極。</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第八目</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 </a:t>
            </a:r>
            <a:r>
              <a:rPr lang="zh-TW" altLang="en-US" sz="3200" b="1" dirty="0" smtClean="0">
                <a:solidFill>
                  <a:srgbClr val="FF0000"/>
                </a:solidFill>
                <a:latin typeface="標楷體" pitchFamily="65" charset="-120"/>
                <a:ea typeface="標楷體" pitchFamily="65" charset="-120"/>
              </a:rPr>
              <a:t>代替</a:t>
            </a:r>
            <a:r>
              <a:rPr lang="zh-TW" altLang="en-US" sz="3200" b="1" dirty="0">
                <a:solidFill>
                  <a:srgbClr val="FF0000"/>
                </a:solidFill>
                <a:latin typeface="標楷體" pitchFamily="65" charset="-120"/>
                <a:ea typeface="標楷體" pitchFamily="65" charset="-120"/>
              </a:rPr>
              <a:t>他人不實簽到退，經查</a:t>
            </a:r>
            <a:r>
              <a:rPr lang="zh-TW" altLang="en-US" sz="3200" b="1" dirty="0" smtClean="0">
                <a:solidFill>
                  <a:srgbClr val="FF0000"/>
                </a:solidFill>
                <a:latin typeface="標楷體" pitchFamily="65" charset="-120"/>
                <a:ea typeface="標楷體" pitchFamily="65" charset="-120"/>
              </a:rPr>
              <a:t>屬實。</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nSpc>
                <a:spcPct val="110000"/>
              </a:lnSpc>
            </a:pPr>
            <a:r>
              <a:rPr lang="zh-TW" altLang="en-US" sz="3200" b="1" dirty="0">
                <a:latin typeface="標楷體" pitchFamily="65" charset="-120"/>
                <a:ea typeface="標楷體" pitchFamily="65" charset="-120"/>
              </a:rPr>
              <a:t>公立高級中等以下學校教師成績考核</a:t>
            </a:r>
            <a:r>
              <a:rPr lang="zh-TW" altLang="en-US" sz="3200" b="1" dirty="0" smtClean="0">
                <a:latin typeface="標楷體" pitchFamily="65" charset="-120"/>
                <a:ea typeface="標楷體" pitchFamily="65" charset="-120"/>
              </a:rPr>
              <a:t>辦法第四條第一項規定</a:t>
            </a:r>
            <a:r>
              <a:rPr lang="zh-TW" altLang="en-US" sz="3200" b="1" dirty="0">
                <a:latin typeface="標楷體" pitchFamily="65" charset="-120"/>
                <a:ea typeface="標楷體" pitchFamily="65" charset="-120"/>
              </a:rPr>
              <a:t>略以：</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第一項</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第一款</a:t>
            </a:r>
            <a:r>
              <a:rPr lang="en-US" altLang="zh-TW" sz="3200" b="1" dirty="0" smtClean="0">
                <a:latin typeface="標楷體" pitchFamily="65" charset="-120"/>
                <a:ea typeface="標楷體" pitchFamily="65" charset="-120"/>
              </a:rPr>
              <a:t>)</a:t>
            </a:r>
            <a:r>
              <a:rPr lang="zh-TW" altLang="en-US" sz="3200" b="1" dirty="0">
                <a:solidFill>
                  <a:srgbClr val="0070C0"/>
                </a:solidFill>
                <a:latin typeface="標楷體" pitchFamily="65" charset="-120"/>
                <a:ea typeface="標楷體" pitchFamily="65" charset="-120"/>
              </a:rPr>
              <a:t>在同一學年度內合於下列條件者，除晉本薪或年功薪一級外，並</a:t>
            </a:r>
            <a:r>
              <a:rPr lang="zh-TW" altLang="en-US" sz="3200" b="1" dirty="0" smtClean="0">
                <a:solidFill>
                  <a:srgbClr val="0070C0"/>
                </a:solidFill>
                <a:latin typeface="標楷體" pitchFamily="65" charset="-120"/>
                <a:ea typeface="標楷體" pitchFamily="65" charset="-120"/>
              </a:rPr>
              <a:t>給與一個</a:t>
            </a:r>
            <a:r>
              <a:rPr lang="zh-TW" altLang="en-US" sz="3200" b="1" dirty="0">
                <a:solidFill>
                  <a:srgbClr val="0070C0"/>
                </a:solidFill>
                <a:latin typeface="標楷體" pitchFamily="65" charset="-120"/>
                <a:ea typeface="標楷體" pitchFamily="65" charset="-120"/>
              </a:rPr>
              <a:t>月薪給總額之一次獎金，已支年功薪最高級者，給與二個月</a:t>
            </a:r>
            <a:r>
              <a:rPr lang="zh-TW" altLang="en-US" sz="3200" b="1" dirty="0" smtClean="0">
                <a:solidFill>
                  <a:srgbClr val="0070C0"/>
                </a:solidFill>
                <a:latin typeface="標楷體" pitchFamily="65" charset="-120"/>
                <a:ea typeface="標楷體" pitchFamily="65" charset="-120"/>
              </a:rPr>
              <a:t>薪給總額</a:t>
            </a:r>
            <a:r>
              <a:rPr lang="zh-TW" altLang="en-US" sz="3200" b="1" dirty="0">
                <a:solidFill>
                  <a:srgbClr val="0070C0"/>
                </a:solidFill>
                <a:latin typeface="標楷體" pitchFamily="65" charset="-120"/>
                <a:ea typeface="標楷體" pitchFamily="65" charset="-120"/>
              </a:rPr>
              <a:t>之一次獎金</a:t>
            </a:r>
            <a:r>
              <a:rPr lang="zh-TW" altLang="en-US" sz="3200" b="1" dirty="0" smtClean="0">
                <a:solidFill>
                  <a:srgbClr val="0070C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 </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第七目</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 </a:t>
            </a:r>
            <a:r>
              <a:rPr lang="zh-TW" altLang="en-US" sz="3200" b="1" dirty="0" smtClean="0">
                <a:solidFill>
                  <a:srgbClr val="FF0000"/>
                </a:solidFill>
                <a:latin typeface="標楷體" pitchFamily="65" charset="-120"/>
                <a:ea typeface="標楷體" pitchFamily="65" charset="-120"/>
              </a:rPr>
              <a:t>按時</a:t>
            </a:r>
            <a:r>
              <a:rPr lang="zh-TW" altLang="en-US" sz="3200" b="1" dirty="0">
                <a:solidFill>
                  <a:srgbClr val="FF0000"/>
                </a:solidFill>
                <a:latin typeface="標楷體" pitchFamily="65" charset="-120"/>
                <a:ea typeface="標楷體" pitchFamily="65" charset="-120"/>
              </a:rPr>
              <a:t>上下課，無曠課、曠職紀錄</a:t>
            </a:r>
            <a:r>
              <a:rPr lang="zh-TW" altLang="en-US" sz="3200" b="1" dirty="0" smtClean="0">
                <a:solidFill>
                  <a:srgbClr val="FF000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第二款</a:t>
            </a:r>
            <a:r>
              <a:rPr lang="en-US" altLang="zh-TW" sz="3200" b="1" dirty="0" smtClean="0">
                <a:latin typeface="標楷體" pitchFamily="65" charset="-120"/>
                <a:ea typeface="標楷體" pitchFamily="65" charset="-120"/>
              </a:rPr>
              <a:t>)</a:t>
            </a:r>
            <a:endParaRPr lang="zh-TW" altLang="en-US" sz="1600" b="1" dirty="0">
              <a:latin typeface="標楷體" pitchFamily="65" charset="-120"/>
              <a:ea typeface="標楷體" pitchFamily="65" charset="-120"/>
            </a:endParaRPr>
          </a:p>
        </p:txBody>
      </p:sp>
    </p:spTree>
    <p:extLst>
      <p:ext uri="{BB962C8B-B14F-4D97-AF65-F5344CB8AC3E}">
        <p14:creationId xmlns:p14="http://schemas.microsoft.com/office/powerpoint/2010/main" val="925116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17</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違反差勤規定之影響</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四</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a:bodyPr>
          <a:lstStyle/>
          <a:p>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第二款</a:t>
            </a:r>
            <a:r>
              <a:rPr lang="en-US" altLang="zh-TW" sz="3200" b="1" dirty="0" smtClean="0">
                <a:latin typeface="標楷體" pitchFamily="65" charset="-120"/>
                <a:ea typeface="標楷體" pitchFamily="65" charset="-120"/>
              </a:rPr>
              <a:t>)</a:t>
            </a:r>
            <a:r>
              <a:rPr lang="zh-TW" altLang="en-US" sz="3200" b="1" dirty="0">
                <a:solidFill>
                  <a:srgbClr val="0070C0"/>
                </a:solidFill>
                <a:latin typeface="標楷體" pitchFamily="65" charset="-120"/>
                <a:ea typeface="標楷體" pitchFamily="65" charset="-120"/>
              </a:rPr>
              <a:t>在同一學年度內合於下列條件者，除晉本薪或年功薪一級外，並</a:t>
            </a:r>
            <a:r>
              <a:rPr lang="zh-TW" altLang="en-US" sz="3200" b="1" dirty="0" smtClean="0">
                <a:solidFill>
                  <a:srgbClr val="0070C0"/>
                </a:solidFill>
                <a:latin typeface="標楷體" pitchFamily="65" charset="-120"/>
                <a:ea typeface="標楷體" pitchFamily="65" charset="-120"/>
              </a:rPr>
              <a:t>給與半個</a:t>
            </a:r>
            <a:r>
              <a:rPr lang="zh-TW" altLang="en-US" sz="3200" b="1" dirty="0">
                <a:solidFill>
                  <a:srgbClr val="0070C0"/>
                </a:solidFill>
                <a:latin typeface="標楷體" pitchFamily="65" charset="-120"/>
                <a:ea typeface="標楷體" pitchFamily="65" charset="-120"/>
              </a:rPr>
              <a:t>月薪給總額之一次獎金，已支年功薪最高級者，給與一個半月</a:t>
            </a:r>
            <a:r>
              <a:rPr lang="zh-TW" altLang="en-US" sz="3200" b="1" dirty="0" smtClean="0">
                <a:solidFill>
                  <a:srgbClr val="0070C0"/>
                </a:solidFill>
                <a:latin typeface="標楷體" pitchFamily="65" charset="-120"/>
                <a:ea typeface="標楷體" pitchFamily="65" charset="-120"/>
              </a:rPr>
              <a:t>薪給</a:t>
            </a:r>
            <a:r>
              <a:rPr lang="zh-TW" altLang="en-US" sz="3200" b="1" dirty="0">
                <a:solidFill>
                  <a:srgbClr val="0070C0"/>
                </a:solidFill>
                <a:latin typeface="標楷體" pitchFamily="65" charset="-120"/>
                <a:ea typeface="標楷體" pitchFamily="65" charset="-120"/>
              </a:rPr>
              <a:t>總額之一次</a:t>
            </a:r>
            <a:r>
              <a:rPr lang="zh-TW" altLang="en-US" sz="3200" b="1" dirty="0" smtClean="0">
                <a:solidFill>
                  <a:srgbClr val="0070C0"/>
                </a:solidFill>
                <a:latin typeface="標楷體" pitchFamily="65" charset="-120"/>
                <a:ea typeface="標楷體" pitchFamily="65" charset="-120"/>
              </a:rPr>
              <a:t>獎金</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 。</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第三款</a:t>
            </a:r>
            <a:r>
              <a:rPr lang="en-US" altLang="zh-TW" sz="3200" b="1" dirty="0" smtClean="0">
                <a:latin typeface="標楷體" pitchFamily="65" charset="-120"/>
                <a:ea typeface="標楷體" pitchFamily="65" charset="-120"/>
              </a:rPr>
              <a:t>)</a:t>
            </a:r>
            <a:r>
              <a:rPr lang="zh-TW" altLang="en-US" sz="3200" b="1" dirty="0">
                <a:solidFill>
                  <a:srgbClr val="0070C0"/>
                </a:solidFill>
                <a:latin typeface="標楷體" pitchFamily="65" charset="-120"/>
                <a:ea typeface="標楷體" pitchFamily="65" charset="-120"/>
              </a:rPr>
              <a:t>在同一學年度內有下列情形之一者，留支原薪</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（第二目）</a:t>
            </a:r>
            <a:r>
              <a:rPr lang="zh-TW" altLang="en-US" sz="3200" b="1" dirty="0">
                <a:solidFill>
                  <a:srgbClr val="FF0000"/>
                </a:solidFill>
                <a:latin typeface="標楷體" pitchFamily="65" charset="-120"/>
                <a:ea typeface="標楷體" pitchFamily="65" charset="-120"/>
              </a:rPr>
              <a:t>曠課超過二節或曠職累計超過二小時</a:t>
            </a:r>
            <a:r>
              <a:rPr lang="zh-TW" altLang="en-US" sz="3200" b="1" dirty="0" smtClean="0">
                <a:solidFill>
                  <a:srgbClr val="FF000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a:t>
            </a:r>
            <a:endParaRPr lang="zh-TW" altLang="en-US" sz="1600" b="1" dirty="0">
              <a:latin typeface="標楷體" pitchFamily="65" charset="-120"/>
              <a:ea typeface="標楷體" pitchFamily="65" charset="-120"/>
            </a:endParaRPr>
          </a:p>
        </p:txBody>
      </p:sp>
    </p:spTree>
    <p:extLst>
      <p:ext uri="{BB962C8B-B14F-4D97-AF65-F5344CB8AC3E}">
        <p14:creationId xmlns:p14="http://schemas.microsoft.com/office/powerpoint/2010/main" val="3022982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18</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違反差勤規定之影響</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五</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a:bodyPr>
          <a:lstStyle/>
          <a:p>
            <a:r>
              <a:rPr lang="zh-TW" altLang="en-US" sz="3200" b="1" dirty="0" smtClean="0">
                <a:latin typeface="標楷體" pitchFamily="65" charset="-120"/>
                <a:ea typeface="標楷體" pitchFamily="65" charset="-120"/>
              </a:rPr>
              <a:t>依據</a:t>
            </a:r>
            <a:r>
              <a:rPr lang="zh-TW" altLang="zh-TW" sz="3200" b="1" dirty="0">
                <a:latin typeface="標楷體" pitchFamily="65" charset="-120"/>
                <a:ea typeface="標楷體" pitchFamily="65" charset="-120"/>
              </a:rPr>
              <a:t>銓敘部</a:t>
            </a:r>
            <a:r>
              <a:rPr lang="en-US" altLang="zh-TW" sz="3200" b="1" dirty="0" smtClean="0">
                <a:latin typeface="標楷體" pitchFamily="65" charset="-120"/>
                <a:ea typeface="標楷體" pitchFamily="65" charset="-120"/>
              </a:rPr>
              <a:t>95</a:t>
            </a:r>
            <a:r>
              <a:rPr lang="zh-TW" altLang="en-US" sz="3200" b="1" dirty="0" smtClean="0">
                <a:latin typeface="標楷體" pitchFamily="65" charset="-120"/>
                <a:ea typeface="標楷體" pitchFamily="65" charset="-120"/>
              </a:rPr>
              <a:t>年</a:t>
            </a:r>
            <a:r>
              <a:rPr lang="en-US" altLang="zh-TW" sz="3200" b="1" dirty="0" smtClean="0">
                <a:latin typeface="標楷體" pitchFamily="65" charset="-120"/>
                <a:ea typeface="標楷體" pitchFamily="65" charset="-120"/>
              </a:rPr>
              <a:t>10</a:t>
            </a:r>
            <a:r>
              <a:rPr lang="zh-TW" altLang="en-US" sz="3200" b="1" dirty="0" smtClean="0">
                <a:latin typeface="標楷體" pitchFamily="65" charset="-120"/>
                <a:ea typeface="標楷體" pitchFamily="65" charset="-120"/>
              </a:rPr>
              <a:t>月</a:t>
            </a:r>
            <a:r>
              <a:rPr lang="en-US" altLang="zh-TW" sz="3200" b="1" dirty="0" smtClean="0">
                <a:latin typeface="標楷體" pitchFamily="65" charset="-120"/>
                <a:ea typeface="標楷體" pitchFamily="65" charset="-120"/>
              </a:rPr>
              <a:t>18</a:t>
            </a:r>
            <a:r>
              <a:rPr lang="zh-TW" altLang="en-US" sz="3200" b="1" dirty="0" smtClean="0">
                <a:latin typeface="標楷體" pitchFamily="65" charset="-120"/>
                <a:ea typeface="標楷體" pitchFamily="65" charset="-120"/>
              </a:rPr>
              <a:t>日</a:t>
            </a:r>
            <a:r>
              <a:rPr lang="zh-TW" altLang="zh-TW" sz="3200" b="1" dirty="0" smtClean="0">
                <a:latin typeface="標楷體" pitchFamily="65" charset="-120"/>
                <a:ea typeface="標楷體" pitchFamily="65" charset="-120"/>
              </a:rPr>
              <a:t>部</a:t>
            </a:r>
            <a:r>
              <a:rPr lang="zh-TW" altLang="zh-TW" sz="3200" b="1" dirty="0">
                <a:latin typeface="標楷體" pitchFamily="65" charset="-120"/>
                <a:ea typeface="標楷體" pitchFamily="65" charset="-120"/>
              </a:rPr>
              <a:t>法二字第</a:t>
            </a:r>
            <a:r>
              <a:rPr lang="en-US" altLang="zh-TW" sz="3200" b="1" dirty="0">
                <a:latin typeface="標楷體" pitchFamily="65" charset="-120"/>
                <a:ea typeface="標楷體" pitchFamily="65" charset="-120"/>
              </a:rPr>
              <a:t>0952710647</a:t>
            </a:r>
            <a:r>
              <a:rPr lang="zh-TW" altLang="zh-TW" sz="3200" b="1" dirty="0">
                <a:latin typeface="標楷體" pitchFamily="65" charset="-120"/>
                <a:ea typeface="標楷體" pitchFamily="65" charset="-120"/>
              </a:rPr>
              <a:t>號</a:t>
            </a:r>
            <a:r>
              <a:rPr lang="zh-TW" altLang="zh-TW" sz="3200" b="1" dirty="0" smtClean="0">
                <a:latin typeface="標楷體" pitchFamily="65" charset="-120"/>
                <a:ea typeface="標楷體" pitchFamily="65" charset="-120"/>
              </a:rPr>
              <a:t>書函</a:t>
            </a:r>
            <a:r>
              <a:rPr lang="zh-TW" altLang="en-US" sz="3200" b="1" dirty="0">
                <a:latin typeface="標楷體" pitchFamily="65" charset="-120"/>
                <a:ea typeface="標楷體" pitchFamily="65" charset="-120"/>
              </a:rPr>
              <a:t>釋規定略以：</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準此</a:t>
            </a:r>
            <a:r>
              <a:rPr lang="zh-TW" altLang="en-US" sz="3200" b="1" dirty="0">
                <a:latin typeface="標楷體" pitchFamily="65" charset="-120"/>
                <a:ea typeface="標楷體" pitchFamily="65" charset="-120"/>
              </a:rPr>
              <a:t>，公務人員</a:t>
            </a:r>
            <a:r>
              <a:rPr lang="zh-TW" altLang="en-US" sz="3200" b="1" dirty="0">
                <a:solidFill>
                  <a:srgbClr val="FF0000"/>
                </a:solidFill>
                <a:latin typeface="標楷體" pitchFamily="65" charset="-120"/>
                <a:ea typeface="標楷體" pitchFamily="65" charset="-120"/>
              </a:rPr>
              <a:t>應依規定時間準時到公服勤，無故未依規定辦理</a:t>
            </a:r>
            <a:r>
              <a:rPr lang="zh-TW" altLang="en-US" sz="3200" b="1" dirty="0" smtClean="0">
                <a:solidFill>
                  <a:srgbClr val="FF0000"/>
                </a:solidFill>
                <a:latin typeface="標楷體" pitchFamily="65" charset="-120"/>
                <a:ea typeface="標楷體" pitchFamily="65" charset="-120"/>
              </a:rPr>
              <a:t>請假</a:t>
            </a:r>
            <a:r>
              <a:rPr lang="zh-TW" altLang="en-US" sz="3200" b="1" dirty="0">
                <a:solidFill>
                  <a:srgbClr val="FF0000"/>
                </a:solidFill>
                <a:latin typeface="標楷體" pitchFamily="65" charset="-120"/>
                <a:ea typeface="標楷體" pitchFamily="65" charset="-120"/>
              </a:rPr>
              <a:t>且未到公服勤者視同曠職；</a:t>
            </a:r>
            <a:r>
              <a:rPr lang="zh-TW" altLang="en-US" sz="3200" b="1" dirty="0">
                <a:latin typeface="標楷體" pitchFamily="65" charset="-120"/>
                <a:ea typeface="標楷體" pitchFamily="65" charset="-120"/>
              </a:rPr>
              <a:t>至於公餘（休息）時間、例假日</a:t>
            </a:r>
            <a:r>
              <a:rPr lang="zh-TW" altLang="en-US" sz="3200" b="1" dirty="0" smtClean="0">
                <a:latin typeface="標楷體" pitchFamily="65" charset="-120"/>
                <a:ea typeface="標楷體" pitchFamily="65" charset="-120"/>
              </a:rPr>
              <a:t>、輪休</a:t>
            </a:r>
            <a:r>
              <a:rPr lang="zh-TW" altLang="en-US" sz="3200" b="1" dirty="0">
                <a:latin typeface="標楷體" pitchFamily="65" charset="-120"/>
                <a:ea typeface="標楷體" pitchFamily="65" charset="-120"/>
              </a:rPr>
              <a:t>日及停止辦公等期間無需請假，亦無曠職之問題，是以，</a:t>
            </a:r>
            <a:r>
              <a:rPr lang="zh-TW" altLang="en-US" sz="3200" b="1" dirty="0" smtClean="0">
                <a:latin typeface="標楷體" pitchFamily="65" charset="-120"/>
                <a:ea typeface="標楷體" pitchFamily="65" charset="-120"/>
              </a:rPr>
              <a:t>公務人員</a:t>
            </a:r>
            <a:r>
              <a:rPr lang="zh-TW" altLang="en-US" sz="3200" b="1" dirty="0">
                <a:latin typeface="標楷體" pitchFamily="65" charset="-120"/>
                <a:ea typeface="標楷體" pitchFamily="65" charset="-120"/>
              </a:rPr>
              <a:t>曠職期間遇有上開無需請假之時間，不宜計入曠職時數</a:t>
            </a:r>
            <a:r>
              <a:rPr lang="zh-TW" altLang="en-US" sz="3200" b="1" dirty="0" smtClean="0">
                <a:latin typeface="標楷體" pitchFamily="65" charset="-120"/>
                <a:ea typeface="標楷體" pitchFamily="65" charset="-120"/>
              </a:rPr>
              <a:t>，惟</a:t>
            </a:r>
            <a:r>
              <a:rPr lang="zh-TW" altLang="en-US" sz="3200" b="1" dirty="0">
                <a:latin typeface="標楷體" pitchFamily="65" charset="-120"/>
                <a:ea typeface="標楷體" pitchFamily="65" charset="-120"/>
              </a:rPr>
              <a:t>仍屬繼續曠職。本案所詢疑義，仍請依上開規定辦理</a:t>
            </a:r>
            <a:r>
              <a:rPr lang="zh-TW" altLang="en-US" sz="3200" b="1" dirty="0" smtClean="0">
                <a:latin typeface="標楷體" pitchFamily="65" charset="-120"/>
                <a:ea typeface="標楷體" pitchFamily="65" charset="-120"/>
              </a:rPr>
              <a:t>。」</a:t>
            </a:r>
            <a:endParaRPr lang="zh-TW" altLang="en-US" sz="3200" b="1" dirty="0">
              <a:latin typeface="標楷體" pitchFamily="65" charset="-120"/>
              <a:ea typeface="標楷體" pitchFamily="65" charset="-120"/>
            </a:endParaRPr>
          </a:p>
        </p:txBody>
      </p:sp>
    </p:spTree>
    <p:extLst>
      <p:ext uri="{BB962C8B-B14F-4D97-AF65-F5344CB8AC3E}">
        <p14:creationId xmlns:p14="http://schemas.microsoft.com/office/powerpoint/2010/main" val="1499078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19</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違反差勤規定之影響</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六</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85000" lnSpcReduction="20000"/>
          </a:bodyPr>
          <a:lstStyle/>
          <a:p>
            <a:r>
              <a:rPr lang="zh-TW" altLang="en-US" sz="3200" b="1" dirty="0" smtClean="0">
                <a:latin typeface="標楷體" pitchFamily="65" charset="-120"/>
                <a:ea typeface="標楷體" pitchFamily="65" charset="-120"/>
              </a:rPr>
              <a:t>請同仁依規定遵守下列事項，以維護自己權益：</a:t>
            </a:r>
            <a:endParaRPr lang="en-US" altLang="zh-TW" sz="3200" b="1" dirty="0" smtClean="0">
              <a:latin typeface="標楷體" pitchFamily="65" charset="-120"/>
              <a:ea typeface="標楷體" pitchFamily="65" charset="-120"/>
            </a:endParaRPr>
          </a:p>
          <a:p>
            <a:r>
              <a:rPr lang="zh-TW" altLang="en-US" sz="3200" b="1" dirty="0" smtClean="0">
                <a:solidFill>
                  <a:srgbClr val="FF0000"/>
                </a:solidFill>
                <a:latin typeface="標楷體" pitchFamily="65" charset="-120"/>
                <a:ea typeface="標楷體" pitchFamily="65" charset="-120"/>
              </a:rPr>
              <a:t>應依</a:t>
            </a:r>
            <a:r>
              <a:rPr lang="zh-TW" altLang="en-US" sz="3200" b="1" dirty="0">
                <a:solidFill>
                  <a:srgbClr val="FF0000"/>
                </a:solidFill>
                <a:latin typeface="標楷體" pitchFamily="65" charset="-120"/>
                <a:ea typeface="標楷體" pitchFamily="65" charset="-120"/>
              </a:rPr>
              <a:t>規定時間出勤，並親自簽到、簽</a:t>
            </a:r>
            <a:r>
              <a:rPr lang="zh-TW" altLang="en-US" sz="3200" b="1" dirty="0" smtClean="0">
                <a:solidFill>
                  <a:srgbClr val="FF0000"/>
                </a:solidFill>
                <a:latin typeface="標楷體" pitchFamily="65" charset="-120"/>
                <a:ea typeface="標楷體" pitchFamily="65" charset="-120"/>
              </a:rPr>
              <a:t>退。如在</a:t>
            </a:r>
            <a:r>
              <a:rPr lang="zh-TW" altLang="en-US" sz="3200" b="1" dirty="0">
                <a:solidFill>
                  <a:srgbClr val="FF0000"/>
                </a:solidFill>
                <a:latin typeface="標楷體" pitchFamily="65" charset="-120"/>
                <a:ea typeface="標楷體" pitchFamily="65" charset="-120"/>
              </a:rPr>
              <a:t>規定出勤時間開始後到達者為遲到，下班時間前離開者為早退；遲到、早退且未辦理請假手續者為曠職</a:t>
            </a:r>
            <a:r>
              <a:rPr lang="zh-TW" altLang="en-US" sz="3200" b="1" dirty="0" smtClean="0">
                <a:solidFill>
                  <a:srgbClr val="FF0000"/>
                </a:solidFill>
                <a:latin typeface="標楷體" pitchFamily="65" charset="-120"/>
                <a:ea typeface="標楷體" pitchFamily="65" charset="-120"/>
              </a:rPr>
              <a:t>。</a:t>
            </a:r>
            <a:endParaRPr lang="en-US" altLang="zh-TW" sz="3200" b="1" dirty="0" smtClean="0">
              <a:solidFill>
                <a:srgbClr val="FF0000"/>
              </a:solidFill>
              <a:latin typeface="標楷體" pitchFamily="65" charset="-120"/>
              <a:ea typeface="標楷體" pitchFamily="65" charset="-120"/>
            </a:endParaRPr>
          </a:p>
          <a:p>
            <a:r>
              <a:rPr lang="zh-TW" altLang="en-US" sz="3200" b="1" dirty="0" smtClean="0">
                <a:solidFill>
                  <a:srgbClr val="FF0000"/>
                </a:solidFill>
                <a:latin typeface="標楷體" pitchFamily="65" charset="-120"/>
                <a:ea typeface="標楷體" pitchFamily="65" charset="-120"/>
              </a:rPr>
              <a:t>請假</a:t>
            </a:r>
            <a:r>
              <a:rPr lang="zh-TW" altLang="en-US" sz="3200" b="1" dirty="0">
                <a:solidFill>
                  <a:srgbClr val="FF0000"/>
                </a:solidFill>
                <a:latin typeface="標楷體" pitchFamily="65" charset="-120"/>
                <a:ea typeface="標楷體" pitchFamily="65" charset="-120"/>
              </a:rPr>
              <a:t>、</a:t>
            </a:r>
            <a:r>
              <a:rPr lang="zh-TW" altLang="en-US" sz="3200" b="1" dirty="0" smtClean="0">
                <a:solidFill>
                  <a:srgbClr val="FF0000"/>
                </a:solidFill>
                <a:latin typeface="標楷體" pitchFamily="65" charset="-120"/>
                <a:ea typeface="標楷體" pitchFamily="65" charset="-120"/>
              </a:rPr>
              <a:t>出差、公假或公出應</a:t>
            </a:r>
            <a:r>
              <a:rPr lang="zh-TW" altLang="en-US" sz="3200" b="1" dirty="0">
                <a:solidFill>
                  <a:srgbClr val="FF0000"/>
                </a:solidFill>
                <a:latin typeface="標楷體" pitchFamily="65" charset="-120"/>
                <a:ea typeface="標楷體" pitchFamily="65" charset="-120"/>
              </a:rPr>
              <a:t>事先填具請假單或出差請示</a:t>
            </a:r>
            <a:r>
              <a:rPr lang="zh-TW" altLang="en-US" sz="3200" b="1" dirty="0" smtClean="0">
                <a:solidFill>
                  <a:srgbClr val="FF0000"/>
                </a:solidFill>
                <a:latin typeface="標楷體" pitchFamily="65" charset="-120"/>
                <a:ea typeface="標楷體" pitchFamily="65" charset="-120"/>
              </a:rPr>
              <a:t>單</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請假</a:t>
            </a:r>
            <a:r>
              <a:rPr lang="zh-TW" altLang="en-US" sz="3200" b="1" dirty="0">
                <a:latin typeface="標楷體" pitchFamily="65" charset="-120"/>
                <a:ea typeface="標楷體" pitchFamily="65" charset="-120"/>
              </a:rPr>
              <a:t>、出差、公假或公出於</a:t>
            </a:r>
            <a:r>
              <a:rPr lang="zh-TW" altLang="en-US" sz="3200" b="1" dirty="0" smtClean="0">
                <a:latin typeface="標楷體" pitchFamily="65" charset="-120"/>
                <a:ea typeface="標楷體" pitchFamily="65" charset="-120"/>
              </a:rPr>
              <a:t>差勤系統上網請假</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加班應事先填具加班請示單或簽奉校長核准，並由單位主管、人事室分別核章後送校長核定</a:t>
            </a:r>
            <a:r>
              <a:rPr lang="zh-TW" altLang="en-US" sz="3200" b="1" dirty="0" smtClean="0">
                <a:solidFill>
                  <a:srgbClr val="FF0000"/>
                </a:solidFill>
                <a:latin typeface="標楷體" pitchFamily="65" charset="-120"/>
                <a:ea typeface="標楷體" pitchFamily="65" charset="-120"/>
              </a:rPr>
              <a:t>。</a:t>
            </a:r>
            <a:endParaRPr lang="en-US" altLang="zh-TW" sz="3200" b="1" dirty="0" smtClean="0">
              <a:solidFill>
                <a:srgbClr val="FF0000"/>
              </a:solidFill>
              <a:latin typeface="標楷體" pitchFamily="65" charset="-120"/>
              <a:ea typeface="標楷體" pitchFamily="65" charset="-120"/>
            </a:endParaRPr>
          </a:p>
          <a:p>
            <a:r>
              <a:rPr lang="zh-TW" altLang="en-US" sz="3200" b="1" dirty="0" smtClean="0">
                <a:solidFill>
                  <a:srgbClr val="0070C0"/>
                </a:solidFill>
                <a:latin typeface="標楷體" pitchFamily="65" charset="-120"/>
                <a:ea typeface="標楷體" pitchFamily="65" charset="-120"/>
              </a:rPr>
              <a:t>倘違反上述規定者，發生意外事故時，相關之權益事項經依</a:t>
            </a:r>
            <a:r>
              <a:rPr lang="zh-TW" altLang="en-US" sz="3200" b="1" dirty="0">
                <a:solidFill>
                  <a:srgbClr val="0070C0"/>
                </a:solidFill>
                <a:latin typeface="標楷體" pitchFamily="65" charset="-120"/>
                <a:ea typeface="標楷體" pitchFamily="65" charset="-120"/>
              </a:rPr>
              <a:t>規定覈實</a:t>
            </a:r>
            <a:r>
              <a:rPr lang="zh-TW" altLang="en-US" sz="3200" b="1" dirty="0" smtClean="0">
                <a:solidFill>
                  <a:srgbClr val="0070C0"/>
                </a:solidFill>
                <a:latin typeface="標楷體" pitchFamily="65" charset="-120"/>
                <a:ea typeface="標楷體" pitchFamily="65" charset="-120"/>
              </a:rPr>
              <a:t>認定後，同仁恐無法保障自己權益。</a:t>
            </a:r>
            <a:endParaRPr lang="zh-TW" altLang="en-US" sz="3200" b="1" dirty="0">
              <a:solidFill>
                <a:srgbClr val="0070C0"/>
              </a:solidFill>
              <a:latin typeface="標楷體" pitchFamily="65" charset="-120"/>
              <a:ea typeface="標楷體" pitchFamily="65" charset="-120"/>
            </a:endParaRPr>
          </a:p>
        </p:txBody>
      </p:sp>
    </p:spTree>
    <p:extLst>
      <p:ext uri="{BB962C8B-B14F-4D97-AF65-F5344CB8AC3E}">
        <p14:creationId xmlns:p14="http://schemas.microsoft.com/office/powerpoint/2010/main" val="589687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2</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4400" dirty="0">
                <a:solidFill>
                  <a:srgbClr val="00B050"/>
                </a:solidFill>
                <a:latin typeface="標楷體" pitchFamily="65" charset="-120"/>
                <a:ea typeface="標楷體" pitchFamily="65" charset="-120"/>
              </a:rPr>
              <a:t/>
            </a:r>
            <a:br>
              <a:rPr lang="zh-TW" altLang="en-US" sz="4400" dirty="0">
                <a:solidFill>
                  <a:srgbClr val="00B050"/>
                </a:solidFill>
                <a:latin typeface="標楷體" pitchFamily="65" charset="-120"/>
                <a:ea typeface="標楷體" pitchFamily="65" charset="-120"/>
              </a:rPr>
            </a:br>
            <a:r>
              <a:rPr lang="zh-TW" altLang="en-US" sz="4400" b="1" dirty="0" smtClean="0">
                <a:solidFill>
                  <a:srgbClr val="0070C0"/>
                </a:solidFill>
                <a:latin typeface="標楷體" pitchFamily="65" charset="-120"/>
                <a:ea typeface="標楷體" pitchFamily="65" charset="-120"/>
              </a:rPr>
              <a:t>案例：報出差因小失大</a:t>
            </a:r>
            <a:r>
              <a:rPr lang="en-US" altLang="zh-TW" sz="4400" b="1" dirty="0" smtClean="0">
                <a:solidFill>
                  <a:srgbClr val="0070C0"/>
                </a:solidFill>
                <a:latin typeface="標楷體" pitchFamily="65" charset="-120"/>
                <a:ea typeface="標楷體" pitchFamily="65" charset="-120"/>
              </a:rPr>
              <a:t>(</a:t>
            </a:r>
            <a:r>
              <a:rPr lang="zh-TW" altLang="en-US" sz="4400" b="1" dirty="0" smtClean="0">
                <a:solidFill>
                  <a:srgbClr val="0070C0"/>
                </a:solidFill>
                <a:latin typeface="標楷體" pitchFamily="65" charset="-120"/>
                <a:ea typeface="標楷體" pitchFamily="65" charset="-120"/>
              </a:rPr>
              <a:t>一</a:t>
            </a:r>
            <a:r>
              <a:rPr lang="en-US" altLang="zh-TW" sz="4400" b="1" dirty="0" smtClean="0">
                <a:solidFill>
                  <a:srgbClr val="0070C0"/>
                </a:solidFill>
                <a:latin typeface="標楷體" pitchFamily="65" charset="-120"/>
                <a:ea typeface="標楷體" pitchFamily="65" charset="-120"/>
              </a:rPr>
              <a:t>)</a:t>
            </a:r>
            <a:endParaRPr lang="zh-TW" altLang="en-US" sz="4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052736"/>
            <a:ext cx="7924800" cy="5112568"/>
          </a:xfrm>
        </p:spPr>
        <p:txBody>
          <a:bodyPr>
            <a:noAutofit/>
          </a:bodyPr>
          <a:lstStyle/>
          <a:p>
            <a:pPr>
              <a:lnSpc>
                <a:spcPct val="110000"/>
              </a:lnSpc>
              <a:defRPr/>
            </a:pPr>
            <a:r>
              <a:rPr lang="zh-TW" altLang="en-US" sz="2800" b="1" dirty="0" smtClean="0">
                <a:latin typeface="標楷體" pitchFamily="65" charset="-120"/>
                <a:ea typeface="標楷體" pitchFamily="65" charset="-120"/>
              </a:rPr>
              <a:t>是</a:t>
            </a:r>
            <a:r>
              <a:rPr lang="zh-TW" altLang="en-US" sz="2800" b="1" dirty="0">
                <a:latin typeface="標楷體" pitchFamily="65" charset="-120"/>
                <a:ea typeface="標楷體" pitchFamily="65" charset="-120"/>
              </a:rPr>
              <a:t>有關詐欺行為之說明，在公務員執行職務行為之時，是否容易牽涉到詐欺行為呢？簡單一句話來說就是「名實不符」的情形，</a:t>
            </a:r>
            <a:r>
              <a:rPr lang="zh-TW" altLang="en-US" sz="2800" b="1" dirty="0">
                <a:solidFill>
                  <a:srgbClr val="FF0000"/>
                </a:solidFill>
                <a:latin typeface="標楷體" pitchFamily="65" charset="-120"/>
                <a:ea typeface="標楷體" pitchFamily="65" charset="-120"/>
              </a:rPr>
              <a:t>最常見的公務員所請領之出差費與實際支出費用不相同，這就有涉嫌詐欺行為之可能。</a:t>
            </a:r>
            <a:r>
              <a:rPr lang="zh-TW" altLang="en-US" sz="2800" b="1" dirty="0">
                <a:solidFill>
                  <a:srgbClr val="0070C0"/>
                </a:solidFill>
                <a:latin typeface="標楷體" pitchFamily="65" charset="-120"/>
                <a:ea typeface="標楷體" pitchFamily="65" charset="-120"/>
              </a:rPr>
              <a:t>某公務員科長甲、科員乙、丙等三人接獲上級公文通知須北上至中央機關開會，依據人事規定可以報出差三天，兩個科員心想，開會時間係當日上午十點，當天清晨啟程北上即可，並獲科長應允。嗣後並因該會之議事項目不具爭議性，故提早於十二點三十分結束，甲乙丙中午即搭車南下各自返家</a:t>
            </a:r>
            <a:r>
              <a:rPr lang="zh-TW" altLang="en-US" sz="2800" b="1" dirty="0" smtClean="0">
                <a:solidFill>
                  <a:srgbClr val="0070C0"/>
                </a:solidFill>
                <a:latin typeface="標楷體" pitchFamily="65" charset="-120"/>
                <a:ea typeface="標楷體" pitchFamily="65" charset="-120"/>
              </a:rPr>
              <a:t>。</a:t>
            </a:r>
            <a:endParaRPr lang="zh-TW" altLang="en-US" sz="2800" b="1" dirty="0">
              <a:solidFill>
                <a:srgbClr val="0070C0"/>
              </a:solidFill>
              <a:latin typeface="標楷體" pitchFamily="65" charset="-120"/>
              <a:ea typeface="標楷體" pitchFamily="65" charset="-120"/>
            </a:endParaRPr>
          </a:p>
        </p:txBody>
      </p:sp>
    </p:spTree>
    <p:extLst>
      <p:ext uri="{BB962C8B-B14F-4D97-AF65-F5344CB8AC3E}">
        <p14:creationId xmlns:p14="http://schemas.microsoft.com/office/powerpoint/2010/main" val="1259711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20</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4800" b="1" dirty="0" smtClean="0">
                <a:solidFill>
                  <a:srgbClr val="0070C0"/>
                </a:solidFill>
                <a:latin typeface="標楷體" pitchFamily="65" charset="-120"/>
                <a:ea typeface="標楷體" pitchFamily="65" charset="-120"/>
              </a:rPr>
              <a:t>本校教職員工出勤起迄時間</a:t>
            </a:r>
            <a:endParaRPr lang="zh-TW" altLang="en-US" sz="48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92500" lnSpcReduction="20000"/>
          </a:bodyPr>
          <a:lstStyle/>
          <a:p>
            <a:pPr>
              <a:lnSpc>
                <a:spcPct val="110000"/>
              </a:lnSpc>
            </a:pPr>
            <a:r>
              <a:rPr lang="zh-TW" altLang="en-US" sz="3200" b="1" dirty="0" smtClean="0">
                <a:latin typeface="標楷體" pitchFamily="65" charset="-120"/>
                <a:ea typeface="標楷體" pitchFamily="65" charset="-120"/>
              </a:rPr>
              <a:t>依據花蓮縣政府</a:t>
            </a:r>
            <a:r>
              <a:rPr lang="en-US" altLang="zh-TW" sz="3200" b="1" dirty="0" smtClean="0">
                <a:latin typeface="標楷體" pitchFamily="65" charset="-120"/>
                <a:ea typeface="標楷體" pitchFamily="65" charset="-120"/>
              </a:rPr>
              <a:t>100</a:t>
            </a:r>
            <a:r>
              <a:rPr lang="zh-TW" altLang="en-US" sz="3200" b="1" dirty="0" smtClean="0">
                <a:latin typeface="標楷體" pitchFamily="65" charset="-120"/>
                <a:ea typeface="標楷體" pitchFamily="65" charset="-120"/>
              </a:rPr>
              <a:t>年</a:t>
            </a:r>
            <a:r>
              <a:rPr lang="en-US" altLang="zh-TW" sz="3200" b="1" dirty="0" smtClean="0">
                <a:latin typeface="標楷體" pitchFamily="65" charset="-120"/>
                <a:ea typeface="標楷體" pitchFamily="65" charset="-120"/>
              </a:rPr>
              <a:t>4</a:t>
            </a:r>
            <a:r>
              <a:rPr lang="zh-TW" altLang="en-US" sz="3200" b="1" dirty="0" smtClean="0">
                <a:latin typeface="標楷體" pitchFamily="65" charset="-120"/>
                <a:ea typeface="標楷體" pitchFamily="65" charset="-120"/>
              </a:rPr>
              <a:t>月</a:t>
            </a:r>
            <a:r>
              <a:rPr lang="en-US" altLang="zh-TW" sz="3200" b="1" dirty="0" smtClean="0">
                <a:latin typeface="標楷體" pitchFamily="65" charset="-120"/>
                <a:ea typeface="標楷體" pitchFamily="65" charset="-120"/>
              </a:rPr>
              <a:t>12</a:t>
            </a:r>
            <a:r>
              <a:rPr lang="zh-TW" altLang="en-US" sz="3200" b="1" dirty="0" smtClean="0">
                <a:latin typeface="標楷體" pitchFamily="65" charset="-120"/>
                <a:ea typeface="標楷體" pitchFamily="65" charset="-120"/>
              </a:rPr>
              <a:t>日府教學字第</a:t>
            </a:r>
            <a:r>
              <a:rPr lang="en-US" altLang="zh-TW" sz="3200" b="1" dirty="0" smtClean="0">
                <a:latin typeface="標楷體" pitchFamily="65" charset="-120"/>
                <a:ea typeface="標楷體" pitchFamily="65" charset="-120"/>
              </a:rPr>
              <a:t>1000057637</a:t>
            </a:r>
            <a:r>
              <a:rPr lang="zh-TW" altLang="en-US" sz="3200" b="1" dirty="0" smtClean="0">
                <a:latin typeface="標楷體" pitchFamily="65" charset="-120"/>
                <a:ea typeface="標楷體" pitchFamily="65" charset="-120"/>
              </a:rPr>
              <a:t>號函辦理。</a:t>
            </a:r>
            <a:endParaRPr lang="en-US" altLang="zh-TW" sz="3200" b="1" dirty="0" smtClean="0">
              <a:latin typeface="標楷體" pitchFamily="65" charset="-120"/>
              <a:ea typeface="標楷體" pitchFamily="65" charset="-120"/>
            </a:endParaRPr>
          </a:p>
          <a:p>
            <a:pPr>
              <a:lnSpc>
                <a:spcPct val="110000"/>
              </a:lnSpc>
            </a:pPr>
            <a:r>
              <a:rPr lang="zh-TW" altLang="en-US" sz="3200" b="1" dirty="0">
                <a:latin typeface="標楷體" pitchFamily="65" charset="-120"/>
                <a:ea typeface="標楷體" pitchFamily="65" charset="-120"/>
              </a:rPr>
              <a:t>查公務人員週休二日實施</a:t>
            </a:r>
            <a:r>
              <a:rPr lang="zh-TW" altLang="en-US" sz="3200" b="1" dirty="0" smtClean="0">
                <a:latin typeface="標楷體" pitchFamily="65" charset="-120"/>
                <a:ea typeface="標楷體" pitchFamily="65" charset="-120"/>
              </a:rPr>
              <a:t>辦法第二</a:t>
            </a:r>
            <a:r>
              <a:rPr lang="zh-TW" altLang="en-US" sz="3200" b="1" dirty="0">
                <a:latin typeface="標楷體" pitchFamily="65" charset="-120"/>
                <a:ea typeface="標楷體" pitchFamily="65" charset="-120"/>
              </a:rPr>
              <a:t>條規定略以：</a:t>
            </a:r>
            <a:r>
              <a:rPr lang="zh-TW" altLang="en-US"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第一項</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公務人員每日上班時數八小時，每週工作總時數為</a:t>
            </a:r>
            <a:r>
              <a:rPr lang="zh-TW" altLang="en-US" sz="3200" b="1" dirty="0" smtClean="0">
                <a:latin typeface="標楷體" pitchFamily="65" charset="-120"/>
                <a:ea typeface="標楷體" pitchFamily="65" charset="-120"/>
              </a:rPr>
              <a:t>四十小時。</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第三項</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各級主管教育行政機關得視業務實際需要，在不減少全年上班總時數及不影響服務品質原則下，彈性調整學校辦公時間，不受第一項規定之限制</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nSpc>
                <a:spcPct val="110000"/>
              </a:lnSpc>
            </a:pPr>
            <a:r>
              <a:rPr lang="zh-TW" altLang="en-US" sz="3200" b="1" dirty="0" smtClean="0">
                <a:latin typeface="標楷體" pitchFamily="65" charset="-120"/>
                <a:ea typeface="標楷體" pitchFamily="65" charset="-120"/>
              </a:rPr>
              <a:t>檢附</a:t>
            </a:r>
            <a:r>
              <a:rPr lang="zh-TW" altLang="en-US" sz="3200" b="1" dirty="0" smtClean="0">
                <a:latin typeface="標楷體" pitchFamily="65" charset="-120"/>
                <a:ea typeface="標楷體" pitchFamily="65" charset="-120"/>
                <a:hlinkClick r:id="rId2" action="ppaction://hlinkfile"/>
              </a:rPr>
              <a:t>公文及本校人員上班差勤表</a:t>
            </a:r>
            <a:r>
              <a:rPr lang="zh-TW" altLang="en-US" sz="3200" b="1" dirty="0" smtClean="0">
                <a:latin typeface="標楷體" pitchFamily="65" charset="-120"/>
                <a:ea typeface="標楷體" pitchFamily="65" charset="-120"/>
              </a:rPr>
              <a:t>影本，</a:t>
            </a:r>
            <a:r>
              <a:rPr lang="zh-TW" altLang="en-US" sz="3200" b="1" dirty="0" smtClean="0">
                <a:solidFill>
                  <a:srgbClr val="FF0000"/>
                </a:solidFill>
                <a:latin typeface="標楷體" pitchFamily="65" charset="-120"/>
                <a:ea typeface="標楷體" pitchFamily="65" charset="-120"/>
              </a:rPr>
              <a:t>請同仁依規定按時間出勤。</a:t>
            </a:r>
            <a:endParaRPr lang="zh-TW" altLang="en-US" sz="3200" b="1" dirty="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val="1606933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21</a:t>
            </a:fld>
            <a:endParaRPr lang="zh-TW" altLang="en-US"/>
          </a:p>
        </p:txBody>
      </p:sp>
      <p:sp>
        <p:nvSpPr>
          <p:cNvPr id="2" name="標題 1"/>
          <p:cNvSpPr>
            <a:spLocks noGrp="1"/>
          </p:cNvSpPr>
          <p:nvPr>
            <p:ph type="title"/>
          </p:nvPr>
        </p:nvSpPr>
        <p:spPr>
          <a:xfrm>
            <a:off x="609600" y="274638"/>
            <a:ext cx="7924800" cy="706090"/>
          </a:xfrm>
        </p:spPr>
        <p:txBody>
          <a:bodyPr>
            <a:normAutofit/>
          </a:bodyPr>
          <a:lstStyle/>
          <a:p>
            <a:pPr algn="ctr"/>
            <a:r>
              <a:rPr lang="zh-TW" altLang="en-US" sz="3200" b="1" dirty="0">
                <a:solidFill>
                  <a:srgbClr val="0070C0"/>
                </a:solidFill>
                <a:latin typeface="標楷體" pitchFamily="65" charset="-120"/>
                <a:ea typeface="標楷體" pitchFamily="65" charset="-120"/>
              </a:rPr>
              <a:t>多次上班遲到 ， 核予其申誡一次之懲處</a:t>
            </a:r>
          </a:p>
        </p:txBody>
      </p:sp>
      <p:sp>
        <p:nvSpPr>
          <p:cNvPr id="3" name="內容版面配置區 2"/>
          <p:cNvSpPr>
            <a:spLocks noGrp="1"/>
          </p:cNvSpPr>
          <p:nvPr>
            <p:ph sz="quarter" idx="13"/>
          </p:nvPr>
        </p:nvSpPr>
        <p:spPr>
          <a:xfrm>
            <a:off x="609600" y="1196752"/>
            <a:ext cx="7924800" cy="4968552"/>
          </a:xfrm>
        </p:spPr>
        <p:txBody>
          <a:bodyPr>
            <a:normAutofit lnSpcReduction="10000"/>
          </a:bodyPr>
          <a:lstStyle/>
          <a:p>
            <a:pPr>
              <a:lnSpc>
                <a:spcPct val="110000"/>
              </a:lnSpc>
            </a:pPr>
            <a:r>
              <a:rPr lang="zh-TW" altLang="en-US" sz="3200" b="1" dirty="0">
                <a:latin typeface="標楷體" pitchFamily="65" charset="-120"/>
                <a:ea typeface="標楷體" pitchFamily="65" charset="-120"/>
              </a:rPr>
              <a:t>再申訴人因懲處事件，不服中華郵政股份有限公司高雄郵局民國</a:t>
            </a:r>
            <a:r>
              <a:rPr lang="en-US" altLang="zh-TW" sz="3200" b="1" dirty="0">
                <a:latin typeface="標楷體" pitchFamily="65" charset="-120"/>
                <a:ea typeface="標楷體" pitchFamily="65" charset="-120"/>
              </a:rPr>
              <a:t>105</a:t>
            </a:r>
            <a:r>
              <a:rPr lang="zh-TW" altLang="en-US" sz="3200" b="1" dirty="0">
                <a:latin typeface="標楷體" pitchFamily="65" charset="-120"/>
                <a:ea typeface="標楷體" pitchFamily="65" charset="-120"/>
              </a:rPr>
              <a:t>年</a:t>
            </a:r>
            <a:r>
              <a:rPr lang="en-US" altLang="zh-TW" sz="3200" b="1" dirty="0">
                <a:latin typeface="標楷體" pitchFamily="65" charset="-120"/>
                <a:ea typeface="標楷體" pitchFamily="65" charset="-120"/>
              </a:rPr>
              <a:t>12</a:t>
            </a:r>
            <a:r>
              <a:rPr lang="zh-TW" altLang="en-US" sz="3200" b="1" dirty="0">
                <a:latin typeface="標楷體" pitchFamily="65" charset="-120"/>
                <a:ea typeface="標楷體" pitchFamily="65" charset="-120"/>
              </a:rPr>
              <a:t>月</a:t>
            </a:r>
            <a:r>
              <a:rPr lang="en-US" altLang="zh-TW" sz="3200" b="1" dirty="0">
                <a:latin typeface="標楷體" pitchFamily="65" charset="-120"/>
                <a:ea typeface="標楷體" pitchFamily="65" charset="-120"/>
              </a:rPr>
              <a:t>12</a:t>
            </a:r>
            <a:r>
              <a:rPr lang="zh-TW" altLang="en-US" sz="3200" b="1" dirty="0">
                <a:latin typeface="標楷體" pitchFamily="65" charset="-120"/>
                <a:ea typeface="標楷體" pitchFamily="65" charset="-120"/>
              </a:rPr>
              <a:t>日高人字第</a:t>
            </a:r>
            <a:r>
              <a:rPr lang="en-US" altLang="zh-TW" sz="3200" b="1" dirty="0">
                <a:latin typeface="標楷體" pitchFamily="65" charset="-120"/>
                <a:ea typeface="標楷體" pitchFamily="65" charset="-120"/>
              </a:rPr>
              <a:t>1050002333</a:t>
            </a:r>
            <a:r>
              <a:rPr lang="zh-TW" altLang="en-US" sz="3200" b="1" dirty="0">
                <a:latin typeface="標楷體" pitchFamily="65" charset="-120"/>
                <a:ea typeface="標楷體" pitchFamily="65" charset="-120"/>
              </a:rPr>
              <a:t>號函之申訴函復，提起再申訴案，本會決定如下</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nSpc>
                <a:spcPct val="110000"/>
              </a:lnSpc>
            </a:pPr>
            <a:r>
              <a:rPr lang="zh-TW" altLang="en-US" sz="3200" b="1" dirty="0">
                <a:solidFill>
                  <a:srgbClr val="FF0000"/>
                </a:solidFill>
                <a:latin typeface="標楷體" pitchFamily="65" charset="-120"/>
                <a:ea typeface="標楷體" pitchFamily="65" charset="-120"/>
              </a:rPr>
              <a:t>主   </a:t>
            </a:r>
            <a:r>
              <a:rPr lang="zh-TW" altLang="en-US" sz="3200" b="1" dirty="0" smtClean="0">
                <a:solidFill>
                  <a:srgbClr val="FF0000"/>
                </a:solidFill>
                <a:latin typeface="標楷體" pitchFamily="65" charset="-120"/>
                <a:ea typeface="標楷體" pitchFamily="65" charset="-120"/>
              </a:rPr>
              <a:t>文</a:t>
            </a:r>
            <a:endParaRPr lang="zh-TW" altLang="en-US" sz="3200" b="1" dirty="0">
              <a:solidFill>
                <a:srgbClr val="FF0000"/>
              </a:solidFill>
              <a:latin typeface="標楷體" pitchFamily="65" charset="-120"/>
              <a:ea typeface="標楷體" pitchFamily="65" charset="-120"/>
            </a:endParaRPr>
          </a:p>
          <a:p>
            <a:pPr>
              <a:lnSpc>
                <a:spcPct val="110000"/>
              </a:lnSpc>
            </a:pPr>
            <a:r>
              <a:rPr lang="zh-TW" altLang="en-US" sz="3200" b="1" dirty="0">
                <a:solidFill>
                  <a:srgbClr val="FF0000"/>
                </a:solidFill>
                <a:latin typeface="標楷體" pitchFamily="65" charset="-120"/>
                <a:ea typeface="標楷體" pitchFamily="65" charset="-120"/>
              </a:rPr>
              <a:t>再申訴駁回</a:t>
            </a:r>
            <a:r>
              <a:rPr lang="zh-TW" altLang="en-US" sz="3200" b="1" dirty="0" smtClean="0">
                <a:solidFill>
                  <a:srgbClr val="FF0000"/>
                </a:solidFill>
                <a:latin typeface="標楷體" pitchFamily="65" charset="-120"/>
                <a:ea typeface="標楷體" pitchFamily="65" charset="-120"/>
              </a:rPr>
              <a:t>。</a:t>
            </a:r>
            <a:endParaRPr lang="en-US" altLang="zh-TW" sz="3200" b="1" dirty="0" smtClean="0">
              <a:solidFill>
                <a:srgbClr val="FF0000"/>
              </a:solidFill>
              <a:latin typeface="標楷體" pitchFamily="65" charset="-120"/>
              <a:ea typeface="標楷體" pitchFamily="65" charset="-120"/>
            </a:endParaRPr>
          </a:p>
          <a:p>
            <a:pPr>
              <a:lnSpc>
                <a:spcPct val="110000"/>
              </a:lnSpc>
            </a:pPr>
            <a:r>
              <a:rPr lang="zh-TW" altLang="en-US" sz="3200" b="1" dirty="0">
                <a:latin typeface="標楷體" pitchFamily="65" charset="-120"/>
                <a:ea typeface="標楷體" pitchFamily="65" charset="-120"/>
              </a:rPr>
              <a:t>檢附</a:t>
            </a:r>
            <a:r>
              <a:rPr lang="zh-TW" altLang="en-US" sz="3200" b="1" dirty="0">
                <a:solidFill>
                  <a:srgbClr val="00B050"/>
                </a:solidFill>
                <a:latin typeface="標楷體" pitchFamily="65" charset="-120"/>
                <a:ea typeface="標楷體" pitchFamily="65" charset="-120"/>
                <a:hlinkClick r:id="rId2" action="ppaction://hlinkfile"/>
              </a:rPr>
              <a:t>公務人員保障暨培訓委員會</a:t>
            </a:r>
            <a:r>
              <a:rPr lang="en-US" altLang="zh-TW" sz="3200" b="1" dirty="0">
                <a:solidFill>
                  <a:srgbClr val="00B050"/>
                </a:solidFill>
                <a:latin typeface="標楷體" pitchFamily="65" charset="-120"/>
                <a:ea typeface="標楷體" pitchFamily="65" charset="-120"/>
                <a:hlinkClick r:id="rId2" action="ppaction://hlinkfile"/>
              </a:rPr>
              <a:t>106</a:t>
            </a:r>
            <a:r>
              <a:rPr lang="zh-TW" altLang="en-US" sz="3200" b="1" dirty="0">
                <a:solidFill>
                  <a:srgbClr val="00B050"/>
                </a:solidFill>
                <a:latin typeface="標楷體" pitchFamily="65" charset="-120"/>
                <a:ea typeface="標楷體" pitchFamily="65" charset="-120"/>
                <a:hlinkClick r:id="rId2" action="ppaction://hlinkfile"/>
              </a:rPr>
              <a:t>年</a:t>
            </a:r>
            <a:r>
              <a:rPr lang="en-US" altLang="zh-TW" sz="3200" b="1" dirty="0">
                <a:solidFill>
                  <a:srgbClr val="00B050"/>
                </a:solidFill>
                <a:latin typeface="標楷體" pitchFamily="65" charset="-120"/>
                <a:ea typeface="標楷體" pitchFamily="65" charset="-120"/>
                <a:hlinkClick r:id="rId2" action="ppaction://hlinkfile"/>
              </a:rPr>
              <a:t>4</a:t>
            </a:r>
            <a:r>
              <a:rPr lang="zh-TW" altLang="en-US" sz="3200" b="1" dirty="0">
                <a:solidFill>
                  <a:srgbClr val="00B050"/>
                </a:solidFill>
                <a:latin typeface="標楷體" pitchFamily="65" charset="-120"/>
                <a:ea typeface="標楷體" pitchFamily="65" charset="-120"/>
                <a:hlinkClick r:id="rId2" action="ppaction://hlinkfile"/>
              </a:rPr>
              <a:t>月</a:t>
            </a:r>
            <a:r>
              <a:rPr lang="en-US" altLang="zh-TW" sz="3200" b="1" dirty="0">
                <a:solidFill>
                  <a:srgbClr val="00B050"/>
                </a:solidFill>
                <a:latin typeface="標楷體" pitchFamily="65" charset="-120"/>
                <a:ea typeface="標楷體" pitchFamily="65" charset="-120"/>
                <a:hlinkClick r:id="rId2" action="ppaction://hlinkfile"/>
              </a:rPr>
              <a:t>18</a:t>
            </a:r>
            <a:r>
              <a:rPr lang="zh-TW" altLang="en-US" sz="3200" b="1" dirty="0">
                <a:solidFill>
                  <a:srgbClr val="00B050"/>
                </a:solidFill>
                <a:latin typeface="標楷體" pitchFamily="65" charset="-120"/>
                <a:ea typeface="標楷體" pitchFamily="65" charset="-120"/>
                <a:hlinkClick r:id="rId2" action="ppaction://hlinkfile"/>
              </a:rPr>
              <a:t>日</a:t>
            </a:r>
            <a:r>
              <a:rPr lang="en-US" altLang="zh-TW" sz="3200" b="1" dirty="0">
                <a:solidFill>
                  <a:srgbClr val="00B050"/>
                </a:solidFill>
                <a:latin typeface="標楷體" pitchFamily="65" charset="-120"/>
                <a:ea typeface="標楷體" pitchFamily="65" charset="-120"/>
                <a:hlinkClick r:id="rId2" action="ppaction://hlinkfile"/>
              </a:rPr>
              <a:t>106</a:t>
            </a:r>
            <a:r>
              <a:rPr lang="zh-TW" altLang="en-US" sz="3200" b="1" dirty="0">
                <a:solidFill>
                  <a:srgbClr val="00B050"/>
                </a:solidFill>
                <a:latin typeface="標楷體" pitchFamily="65" charset="-120"/>
                <a:ea typeface="標楷體" pitchFamily="65" charset="-120"/>
                <a:hlinkClick r:id="rId2" action="ppaction://hlinkfile"/>
              </a:rPr>
              <a:t>公申決字第</a:t>
            </a:r>
            <a:r>
              <a:rPr lang="en-US" altLang="zh-TW" sz="3200" b="1" dirty="0">
                <a:solidFill>
                  <a:srgbClr val="00B050"/>
                </a:solidFill>
                <a:latin typeface="標楷體" pitchFamily="65" charset="-120"/>
                <a:ea typeface="標楷體" pitchFamily="65" charset="-120"/>
                <a:hlinkClick r:id="rId2" action="ppaction://hlinkfile"/>
              </a:rPr>
              <a:t>0049</a:t>
            </a:r>
            <a:r>
              <a:rPr lang="zh-TW" altLang="en-US" sz="3200" b="1" dirty="0">
                <a:solidFill>
                  <a:srgbClr val="00B050"/>
                </a:solidFill>
                <a:latin typeface="標楷體" pitchFamily="65" charset="-120"/>
                <a:ea typeface="標楷體" pitchFamily="65" charset="-120"/>
                <a:hlinkClick r:id="rId2" action="ppaction://hlinkfile"/>
              </a:rPr>
              <a:t>號再申訴決定</a:t>
            </a:r>
            <a:r>
              <a:rPr lang="zh-TW" altLang="en-US" sz="3200" b="1" dirty="0" smtClean="0">
                <a:solidFill>
                  <a:srgbClr val="00B050"/>
                </a:solidFill>
                <a:latin typeface="標楷體" pitchFamily="65" charset="-120"/>
                <a:ea typeface="標楷體" pitchFamily="65" charset="-120"/>
                <a:hlinkClick r:id="rId2" action="ppaction://hlinkfile"/>
              </a:rPr>
              <a:t>書影</a:t>
            </a:r>
            <a:r>
              <a:rPr lang="zh-TW" altLang="en-US" sz="3200" b="1" dirty="0" smtClean="0">
                <a:latin typeface="標楷體" pitchFamily="65" charset="-120"/>
                <a:ea typeface="標楷體" pitchFamily="65" charset="-120"/>
              </a:rPr>
              <a:t>本，</a:t>
            </a:r>
            <a:r>
              <a:rPr lang="zh-TW" altLang="en-US" sz="3200" b="1" dirty="0" smtClean="0">
                <a:solidFill>
                  <a:srgbClr val="FF0000"/>
                </a:solidFill>
                <a:latin typeface="標楷體" pitchFamily="65" charset="-120"/>
                <a:ea typeface="標楷體" pitchFamily="65" charset="-120"/>
              </a:rPr>
              <a:t>請參閱。</a:t>
            </a:r>
            <a:endParaRPr lang="en-US" altLang="zh-TW" sz="3200" b="1" dirty="0" smtClean="0">
              <a:solidFill>
                <a:srgbClr val="FF0000"/>
              </a:solidFill>
              <a:latin typeface="標楷體" pitchFamily="65" charset="-120"/>
              <a:ea typeface="標楷體" pitchFamily="65" charset="-120"/>
            </a:endParaRPr>
          </a:p>
          <a:p>
            <a:pPr>
              <a:lnSpc>
                <a:spcPct val="110000"/>
              </a:lnSpc>
            </a:pPr>
            <a:endParaRPr lang="zh-TW" altLang="en-US" sz="3200" dirty="0">
              <a:latin typeface="標楷體" pitchFamily="65" charset="-120"/>
              <a:ea typeface="標楷體" pitchFamily="65" charset="-120"/>
            </a:endParaRPr>
          </a:p>
          <a:p>
            <a:pPr>
              <a:lnSpc>
                <a:spcPct val="110000"/>
              </a:lnSpc>
            </a:pPr>
            <a:endParaRPr lang="zh-TW" altLang="en-US" sz="3200" dirty="0">
              <a:latin typeface="標楷體" pitchFamily="65" charset="-120"/>
              <a:ea typeface="標楷體" pitchFamily="65" charset="-120"/>
            </a:endParaRPr>
          </a:p>
        </p:txBody>
      </p:sp>
    </p:spTree>
    <p:extLst>
      <p:ext uri="{BB962C8B-B14F-4D97-AF65-F5344CB8AC3E}">
        <p14:creationId xmlns:p14="http://schemas.microsoft.com/office/powerpoint/2010/main" val="687286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22</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4800" b="1" dirty="0" smtClean="0">
                <a:solidFill>
                  <a:srgbClr val="0070C0"/>
                </a:solidFill>
                <a:latin typeface="標楷體" pitchFamily="65" charset="-120"/>
                <a:ea typeface="標楷體" pitchFamily="65" charset="-120"/>
              </a:rPr>
              <a:t>其他</a:t>
            </a:r>
            <a:r>
              <a:rPr lang="en-US" altLang="zh-TW" sz="4800" b="1" dirty="0" smtClean="0">
                <a:solidFill>
                  <a:srgbClr val="0070C0"/>
                </a:solidFill>
                <a:latin typeface="標楷體" pitchFamily="65" charset="-120"/>
                <a:ea typeface="標楷體" pitchFamily="65" charset="-120"/>
              </a:rPr>
              <a:t>(</a:t>
            </a:r>
            <a:r>
              <a:rPr lang="zh-TW" altLang="en-US" sz="4800" b="1" dirty="0" smtClean="0">
                <a:solidFill>
                  <a:srgbClr val="0070C0"/>
                </a:solidFill>
                <a:latin typeface="標楷體" pitchFamily="65" charset="-120"/>
                <a:ea typeface="標楷體" pitchFamily="65" charset="-120"/>
              </a:rPr>
              <a:t>一</a:t>
            </a:r>
            <a:r>
              <a:rPr lang="en-US" altLang="zh-TW" sz="4800" b="1" dirty="0" smtClean="0">
                <a:solidFill>
                  <a:srgbClr val="0070C0"/>
                </a:solidFill>
                <a:latin typeface="標楷體" pitchFamily="65" charset="-120"/>
                <a:ea typeface="標楷體" pitchFamily="65" charset="-120"/>
              </a:rPr>
              <a:t>)</a:t>
            </a:r>
            <a:endParaRPr lang="zh-TW" altLang="en-US" sz="48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Autofit/>
          </a:bodyPr>
          <a:lstStyle/>
          <a:p>
            <a:r>
              <a:rPr lang="zh-TW" altLang="en-US" sz="3600" b="1" dirty="0">
                <a:latin typeface="標楷體" pitchFamily="65" charset="-120"/>
                <a:ea typeface="標楷體" pitchFamily="65" charset="-120"/>
              </a:rPr>
              <a:t>公立高級中等以下學校教師成績考核</a:t>
            </a:r>
            <a:r>
              <a:rPr lang="zh-TW" altLang="en-US" sz="3600" b="1" dirty="0" smtClean="0">
                <a:latin typeface="標楷體" pitchFamily="65" charset="-120"/>
                <a:ea typeface="標楷體" pitchFamily="65" charset="-120"/>
              </a:rPr>
              <a:t>辦法第四條第一項規定</a:t>
            </a:r>
            <a:r>
              <a:rPr lang="zh-TW" altLang="en-US" sz="3600" b="1" dirty="0">
                <a:latin typeface="標楷體" pitchFamily="65" charset="-120"/>
                <a:ea typeface="標楷體" pitchFamily="65" charset="-120"/>
              </a:rPr>
              <a:t>略以：</a:t>
            </a:r>
            <a:r>
              <a:rPr lang="zh-TW" altLang="en-US" sz="3600" b="1" dirty="0" smtClean="0">
                <a:latin typeface="標楷體" pitchFamily="65" charset="-120"/>
                <a:ea typeface="標楷體" pitchFamily="65" charset="-120"/>
              </a:rPr>
              <a:t>「</a:t>
            </a:r>
            <a:r>
              <a:rPr lang="en-US" altLang="zh-TW" sz="3600" b="1" dirty="0" smtClean="0">
                <a:latin typeface="標楷體" pitchFamily="65" charset="-120"/>
                <a:ea typeface="標楷體" pitchFamily="65" charset="-120"/>
              </a:rPr>
              <a:t>(</a:t>
            </a:r>
            <a:r>
              <a:rPr lang="zh-TW" altLang="en-US" sz="3600" b="1" dirty="0" smtClean="0">
                <a:latin typeface="標楷體" pitchFamily="65" charset="-120"/>
                <a:ea typeface="標楷體" pitchFamily="65" charset="-120"/>
              </a:rPr>
              <a:t>第一款</a:t>
            </a:r>
            <a:r>
              <a:rPr lang="en-US" altLang="zh-TW" sz="3600" b="1" dirty="0" smtClean="0">
                <a:latin typeface="標楷體" pitchFamily="65" charset="-120"/>
                <a:ea typeface="標楷體" pitchFamily="65" charset="-120"/>
              </a:rPr>
              <a:t>)</a:t>
            </a:r>
            <a:r>
              <a:rPr lang="zh-TW" altLang="en-US" sz="3600" b="1" dirty="0" smtClean="0">
                <a:latin typeface="標楷體" pitchFamily="65" charset="-120"/>
                <a:ea typeface="標楷體" pitchFamily="65" charset="-120"/>
              </a:rPr>
              <a:t>在</a:t>
            </a:r>
            <a:r>
              <a:rPr lang="zh-TW" altLang="en-US" sz="3600" b="1" dirty="0">
                <a:latin typeface="標楷體" pitchFamily="65" charset="-120"/>
                <a:ea typeface="標楷體" pitchFamily="65" charset="-120"/>
              </a:rPr>
              <a:t>同一學年度內合於下列條件者，除晉本薪或年功薪一級外，並</a:t>
            </a:r>
            <a:r>
              <a:rPr lang="zh-TW" altLang="en-US" sz="3600" b="1" dirty="0" smtClean="0">
                <a:latin typeface="標楷體" pitchFamily="65" charset="-120"/>
                <a:ea typeface="標楷體" pitchFamily="65" charset="-120"/>
              </a:rPr>
              <a:t>給與一個</a:t>
            </a:r>
            <a:r>
              <a:rPr lang="zh-TW" altLang="en-US" sz="3600" b="1" dirty="0">
                <a:latin typeface="標楷體" pitchFamily="65" charset="-120"/>
                <a:ea typeface="標楷體" pitchFamily="65" charset="-120"/>
              </a:rPr>
              <a:t>月薪給總額之一次獎金，已支年功薪最高級者，給與二個月</a:t>
            </a:r>
            <a:r>
              <a:rPr lang="zh-TW" altLang="en-US" sz="3600" b="1" dirty="0" smtClean="0">
                <a:latin typeface="標楷體" pitchFamily="65" charset="-120"/>
                <a:ea typeface="標楷體" pitchFamily="65" charset="-120"/>
              </a:rPr>
              <a:t>薪給總額</a:t>
            </a:r>
            <a:r>
              <a:rPr lang="zh-TW" altLang="en-US" sz="3600" b="1" dirty="0">
                <a:latin typeface="標楷體" pitchFamily="65" charset="-120"/>
                <a:ea typeface="標楷體" pitchFamily="65" charset="-120"/>
              </a:rPr>
              <a:t>之一次獎金</a:t>
            </a:r>
            <a:r>
              <a:rPr lang="zh-TW" altLang="en-US" sz="3600" b="1" dirty="0" smtClean="0">
                <a:latin typeface="標楷體" pitchFamily="65" charset="-120"/>
                <a:ea typeface="標楷體" pitchFamily="65" charset="-120"/>
              </a:rPr>
              <a:t>：</a:t>
            </a:r>
            <a:r>
              <a:rPr lang="en-US" altLang="zh-TW" sz="3600" b="1" dirty="0" smtClean="0">
                <a:latin typeface="標楷體" pitchFamily="65" charset="-120"/>
                <a:ea typeface="標楷體" pitchFamily="65" charset="-120"/>
              </a:rPr>
              <a:t>『…(</a:t>
            </a:r>
            <a:r>
              <a:rPr lang="zh-TW" altLang="en-US" sz="3600" b="1" dirty="0" smtClean="0">
                <a:latin typeface="標楷體" pitchFamily="65" charset="-120"/>
                <a:ea typeface="標楷體" pitchFamily="65" charset="-120"/>
              </a:rPr>
              <a:t>第四目</a:t>
            </a:r>
            <a:r>
              <a:rPr lang="en-US" altLang="zh-TW" sz="3600" b="1" dirty="0" smtClean="0">
                <a:latin typeface="標楷體" pitchFamily="65" charset="-120"/>
                <a:ea typeface="標楷體" pitchFamily="65" charset="-120"/>
              </a:rPr>
              <a:t>)</a:t>
            </a:r>
            <a:r>
              <a:rPr lang="zh-TW" altLang="en-US" sz="3600" b="1" dirty="0">
                <a:solidFill>
                  <a:srgbClr val="FF0000"/>
                </a:solidFill>
                <a:latin typeface="標楷體" pitchFamily="65" charset="-120"/>
                <a:ea typeface="標楷體" pitchFamily="65" charset="-120"/>
              </a:rPr>
              <a:t>事病假併計在十四日以下，並依照規定補課或請人代課</a:t>
            </a:r>
            <a:r>
              <a:rPr lang="zh-TW" altLang="en-US" sz="3600" b="1" dirty="0" smtClean="0">
                <a:solidFill>
                  <a:srgbClr val="FF0000"/>
                </a:solidFill>
                <a:latin typeface="標楷體" pitchFamily="65" charset="-120"/>
                <a:ea typeface="標楷體" pitchFamily="65" charset="-120"/>
              </a:rPr>
              <a:t>。</a:t>
            </a:r>
            <a:r>
              <a:rPr lang="en-US" altLang="zh-TW" sz="3600" b="1" dirty="0" smtClean="0">
                <a:latin typeface="標楷體" pitchFamily="65" charset="-120"/>
                <a:ea typeface="標楷體" pitchFamily="65" charset="-120"/>
              </a:rPr>
              <a:t>…』(</a:t>
            </a:r>
            <a:r>
              <a:rPr lang="zh-TW" altLang="en-US" sz="3600" b="1" dirty="0" smtClean="0">
                <a:latin typeface="標楷體" pitchFamily="65" charset="-120"/>
                <a:ea typeface="標楷體" pitchFamily="65" charset="-120"/>
              </a:rPr>
              <a:t>第二款</a:t>
            </a:r>
            <a:r>
              <a:rPr lang="en-US" altLang="zh-TW" sz="3600" b="1" dirty="0" smtClean="0">
                <a:latin typeface="標楷體" pitchFamily="65" charset="-120"/>
                <a:ea typeface="標楷體" pitchFamily="65" charset="-120"/>
              </a:rPr>
              <a:t>)</a:t>
            </a:r>
            <a:endParaRPr lang="zh-TW" altLang="en-US" sz="3600" b="1" dirty="0">
              <a:latin typeface="標楷體" pitchFamily="65" charset="-120"/>
              <a:ea typeface="標楷體" pitchFamily="65" charset="-120"/>
            </a:endParaRPr>
          </a:p>
        </p:txBody>
      </p:sp>
    </p:spTree>
    <p:extLst>
      <p:ext uri="{BB962C8B-B14F-4D97-AF65-F5344CB8AC3E}">
        <p14:creationId xmlns:p14="http://schemas.microsoft.com/office/powerpoint/2010/main" val="1116785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23</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4800" b="1" dirty="0" smtClean="0">
                <a:solidFill>
                  <a:srgbClr val="00B050"/>
                </a:solidFill>
                <a:latin typeface="標楷體" pitchFamily="65" charset="-120"/>
                <a:ea typeface="標楷體" pitchFamily="65" charset="-120"/>
              </a:rPr>
              <a:t>其他</a:t>
            </a:r>
            <a:r>
              <a:rPr lang="en-US" altLang="zh-TW" sz="4800" b="1" dirty="0" smtClean="0">
                <a:solidFill>
                  <a:srgbClr val="00B050"/>
                </a:solidFill>
                <a:latin typeface="標楷體" pitchFamily="65" charset="-120"/>
                <a:ea typeface="標楷體" pitchFamily="65" charset="-120"/>
              </a:rPr>
              <a:t>(</a:t>
            </a:r>
            <a:r>
              <a:rPr lang="zh-TW" altLang="en-US" sz="4800" b="1" dirty="0" smtClean="0">
                <a:solidFill>
                  <a:srgbClr val="00B050"/>
                </a:solidFill>
                <a:latin typeface="標楷體" pitchFamily="65" charset="-120"/>
                <a:ea typeface="標楷體" pitchFamily="65" charset="-120"/>
              </a:rPr>
              <a:t>二</a:t>
            </a:r>
            <a:r>
              <a:rPr lang="en-US" altLang="zh-TW" sz="4800" b="1" dirty="0" smtClean="0">
                <a:solidFill>
                  <a:srgbClr val="00B050"/>
                </a:solidFill>
                <a:latin typeface="標楷體" pitchFamily="65" charset="-120"/>
                <a:ea typeface="標楷體" pitchFamily="65" charset="-120"/>
              </a:rPr>
              <a:t>)</a:t>
            </a:r>
            <a:endParaRPr lang="zh-TW" altLang="en-US" sz="4800" b="1" dirty="0">
              <a:solidFill>
                <a:srgbClr val="00B05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a:bodyPr>
          <a:lstStyle/>
          <a:p>
            <a:r>
              <a:rPr lang="zh-TW" altLang="en-US" sz="3200" b="1" dirty="0">
                <a:latin typeface="標楷體" pitchFamily="65" charset="-120"/>
                <a:ea typeface="標楷體" pitchFamily="65" charset="-120"/>
              </a:rPr>
              <a:t>在同一學年度內合於下列條件者，除晉本薪或年功薪一級外，</a:t>
            </a:r>
            <a:r>
              <a:rPr lang="zh-TW" altLang="en-US" sz="3200" b="1" dirty="0">
                <a:solidFill>
                  <a:srgbClr val="0070C0"/>
                </a:solidFill>
                <a:latin typeface="標楷體" pitchFamily="65" charset="-120"/>
                <a:ea typeface="標楷體" pitchFamily="65" charset="-120"/>
              </a:rPr>
              <a:t>並</a:t>
            </a:r>
            <a:r>
              <a:rPr lang="zh-TW" altLang="en-US" sz="3200" b="1" dirty="0" smtClean="0">
                <a:solidFill>
                  <a:srgbClr val="0070C0"/>
                </a:solidFill>
                <a:latin typeface="標楷體" pitchFamily="65" charset="-120"/>
                <a:ea typeface="標楷體" pitchFamily="65" charset="-120"/>
              </a:rPr>
              <a:t>給與半個</a:t>
            </a:r>
            <a:r>
              <a:rPr lang="zh-TW" altLang="en-US" sz="3200" b="1" dirty="0">
                <a:solidFill>
                  <a:srgbClr val="0070C0"/>
                </a:solidFill>
                <a:latin typeface="標楷體" pitchFamily="65" charset="-120"/>
                <a:ea typeface="標楷體" pitchFamily="65" charset="-120"/>
              </a:rPr>
              <a:t>月薪給總額之一次獎金，已支年功薪最高級者，給與一個半月</a:t>
            </a:r>
            <a:r>
              <a:rPr lang="zh-TW" altLang="en-US" sz="3200" b="1" dirty="0" smtClean="0">
                <a:solidFill>
                  <a:srgbClr val="0070C0"/>
                </a:solidFill>
                <a:latin typeface="標楷體" pitchFamily="65" charset="-120"/>
                <a:ea typeface="標楷體" pitchFamily="65" charset="-120"/>
              </a:rPr>
              <a:t>薪給</a:t>
            </a:r>
            <a:r>
              <a:rPr lang="zh-TW" altLang="en-US" sz="3200" b="1" dirty="0">
                <a:solidFill>
                  <a:srgbClr val="0070C0"/>
                </a:solidFill>
                <a:latin typeface="標楷體" pitchFamily="65" charset="-120"/>
                <a:ea typeface="標楷體" pitchFamily="65" charset="-120"/>
              </a:rPr>
              <a:t>總額之一次獎金</a:t>
            </a:r>
            <a:r>
              <a:rPr lang="zh-TW" altLang="en-US" sz="3200" b="1" dirty="0" smtClean="0">
                <a:solidFill>
                  <a:srgbClr val="0070C0"/>
                </a:solidFill>
                <a:latin typeface="標楷體" pitchFamily="65" charset="-120"/>
                <a:ea typeface="標楷體" pitchFamily="65" charset="-120"/>
              </a:rPr>
              <a:t>：</a:t>
            </a:r>
            <a:r>
              <a:rPr lang="zh-TW" altLang="zh-TW"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第四目</a:t>
            </a:r>
            <a:r>
              <a:rPr lang="en-US" altLang="zh-TW" sz="3200" b="1" dirty="0" smtClean="0">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事病假併計超過十四日，未逾二十八日，</a:t>
            </a:r>
            <a:r>
              <a:rPr lang="zh-TW" altLang="en-US" sz="3200" b="1" dirty="0">
                <a:latin typeface="標楷體" pitchFamily="65" charset="-120"/>
                <a:ea typeface="標楷體" pitchFamily="65" charset="-120"/>
              </a:rPr>
              <a:t>或因重病住院致病假</a:t>
            </a:r>
            <a:r>
              <a:rPr lang="zh-TW" altLang="en-US" sz="3200" b="1" dirty="0" smtClean="0">
                <a:latin typeface="標楷體" pitchFamily="65" charset="-120"/>
                <a:ea typeface="標楷體" pitchFamily="65" charset="-120"/>
              </a:rPr>
              <a:t>連續超過</a:t>
            </a:r>
            <a:r>
              <a:rPr lang="zh-TW" altLang="en-US" sz="3200" b="1" dirty="0">
                <a:latin typeface="標楷體" pitchFamily="65" charset="-120"/>
                <a:ea typeface="標楷體" pitchFamily="65" charset="-120"/>
              </a:rPr>
              <a:t>二十八日而未達延長病假</a:t>
            </a:r>
            <a:r>
              <a:rPr lang="zh-TW" altLang="en-US" sz="3200" b="1" dirty="0" smtClean="0">
                <a:latin typeface="標楷體" pitchFamily="65" charset="-120"/>
                <a:ea typeface="標楷體" pitchFamily="65" charset="-120"/>
              </a:rPr>
              <a:t>，</a:t>
            </a:r>
            <a:r>
              <a:rPr lang="zh-TW" altLang="en-US" sz="3200" b="1" dirty="0" smtClean="0">
                <a:solidFill>
                  <a:srgbClr val="FF0000"/>
                </a:solidFill>
                <a:latin typeface="標楷體" pitchFamily="65" charset="-120"/>
                <a:ea typeface="標楷體" pitchFamily="65" charset="-120"/>
              </a:rPr>
              <a:t>並依照規定補課或請人代課。</a:t>
            </a:r>
            <a:r>
              <a:rPr lang="en-US" altLang="zh-TW" sz="3200" b="1" dirty="0" smtClean="0">
                <a:latin typeface="標楷體" pitchFamily="65" charset="-120"/>
                <a:ea typeface="標楷體" pitchFamily="65" charset="-120"/>
              </a:rPr>
              <a:t>…</a:t>
            </a:r>
            <a:r>
              <a:rPr lang="zh-TW" altLang="zh-TW" sz="3200" b="1" dirty="0" smtClean="0">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第三款</a:t>
            </a:r>
            <a:r>
              <a:rPr lang="en-US" altLang="zh-TW" sz="3200" b="1" dirty="0" smtClean="0">
                <a:latin typeface="標楷體" pitchFamily="65" charset="-120"/>
                <a:ea typeface="標楷體" pitchFamily="65" charset="-120"/>
              </a:rPr>
              <a:t>)</a:t>
            </a:r>
            <a:r>
              <a:rPr lang="zh-TW" altLang="en-US" sz="3200" b="1" dirty="0">
                <a:latin typeface="標楷體" pitchFamily="65" charset="-120"/>
                <a:ea typeface="標楷體" pitchFamily="65" charset="-120"/>
              </a:rPr>
              <a:t>在同一學年度內有下列情形之一者，</a:t>
            </a:r>
            <a:r>
              <a:rPr lang="zh-TW" altLang="en-US" sz="3200" b="1" dirty="0">
                <a:solidFill>
                  <a:srgbClr val="0070C0"/>
                </a:solidFill>
                <a:latin typeface="標楷體" pitchFamily="65" charset="-120"/>
                <a:ea typeface="標楷體" pitchFamily="65" charset="-120"/>
              </a:rPr>
              <a:t>留支原薪</a:t>
            </a:r>
            <a:r>
              <a:rPr lang="zh-TW" altLang="en-US" sz="3200" b="1" dirty="0" smtClean="0">
                <a:solidFill>
                  <a:srgbClr val="0070C0"/>
                </a:solidFill>
                <a:latin typeface="標楷體" pitchFamily="65" charset="-120"/>
                <a:ea typeface="標楷體" pitchFamily="65" charset="-120"/>
              </a:rPr>
              <a:t>：</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第七目</a:t>
            </a:r>
            <a:r>
              <a:rPr lang="en-US" altLang="zh-TW" sz="3200" b="1" dirty="0" smtClean="0">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事病假超過二十八日。</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a:t>
            </a:r>
            <a:endParaRPr lang="zh-TW" altLang="en-US" sz="3200" b="1" dirty="0">
              <a:latin typeface="標楷體" pitchFamily="65" charset="-120"/>
              <a:ea typeface="標楷體" pitchFamily="65" charset="-120"/>
            </a:endParaRPr>
          </a:p>
        </p:txBody>
      </p:sp>
    </p:spTree>
    <p:extLst>
      <p:ext uri="{BB962C8B-B14F-4D97-AF65-F5344CB8AC3E}">
        <p14:creationId xmlns:p14="http://schemas.microsoft.com/office/powerpoint/2010/main" val="3104878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3</a:t>
            </a:fld>
            <a:endParaRPr lang="zh-TW" altLang="en-US"/>
          </a:p>
        </p:txBody>
      </p:sp>
      <p:sp>
        <p:nvSpPr>
          <p:cNvPr id="2" name="標題 1"/>
          <p:cNvSpPr>
            <a:spLocks noGrp="1"/>
          </p:cNvSpPr>
          <p:nvPr>
            <p:ph type="title"/>
          </p:nvPr>
        </p:nvSpPr>
        <p:spPr>
          <a:xfrm>
            <a:off x="609600" y="274638"/>
            <a:ext cx="7924800" cy="922114"/>
          </a:xfrm>
        </p:spPr>
        <p:txBody>
          <a:bodyPr/>
          <a:lstStyle/>
          <a:p>
            <a:r>
              <a:rPr lang="zh-TW" altLang="en-US" sz="4800" b="1" dirty="0" smtClean="0">
                <a:solidFill>
                  <a:srgbClr val="0070C0"/>
                </a:solidFill>
                <a:latin typeface="標楷體" pitchFamily="65" charset="-120"/>
                <a:ea typeface="標楷體" pitchFamily="65" charset="-120"/>
              </a:rPr>
              <a:t>案例：報出差因小失大</a:t>
            </a:r>
            <a:r>
              <a:rPr lang="en-US" altLang="zh-TW" sz="4800" b="1" dirty="0" smtClean="0">
                <a:solidFill>
                  <a:srgbClr val="0070C0"/>
                </a:solidFill>
                <a:latin typeface="標楷體" pitchFamily="65" charset="-120"/>
                <a:ea typeface="標楷體" pitchFamily="65" charset="-120"/>
              </a:rPr>
              <a:t>(</a:t>
            </a:r>
            <a:r>
              <a:rPr lang="zh-TW" altLang="en-US" sz="4800" b="1" dirty="0" smtClean="0">
                <a:solidFill>
                  <a:srgbClr val="0070C0"/>
                </a:solidFill>
                <a:latin typeface="標楷體" pitchFamily="65" charset="-120"/>
                <a:ea typeface="標楷體" pitchFamily="65" charset="-120"/>
              </a:rPr>
              <a:t>二</a:t>
            </a:r>
            <a:r>
              <a:rPr lang="en-US" altLang="zh-TW" sz="4800" b="1" dirty="0" smtClean="0">
                <a:solidFill>
                  <a:srgbClr val="0070C0"/>
                </a:solidFill>
                <a:latin typeface="標楷體" pitchFamily="65" charset="-120"/>
                <a:ea typeface="標楷體" pitchFamily="65" charset="-120"/>
              </a:rPr>
              <a:t>)</a:t>
            </a:r>
            <a:endParaRPr lang="zh-TW" altLang="en-US" sz="48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5661248"/>
          </a:xfrm>
        </p:spPr>
        <p:txBody>
          <a:bodyPr>
            <a:normAutofit fontScale="92500" lnSpcReduction="20000"/>
          </a:bodyPr>
          <a:lstStyle/>
          <a:p>
            <a:pPr>
              <a:defRPr/>
            </a:pPr>
            <a:r>
              <a:rPr lang="zh-TW" altLang="en-US" sz="3500" b="1" dirty="0" smtClean="0">
                <a:latin typeface="標楷體" pitchFamily="65" charset="-120"/>
                <a:ea typeface="標楷體" pitchFamily="65" charset="-120"/>
              </a:rPr>
              <a:t>就該個案來分析，</a:t>
            </a:r>
            <a:r>
              <a:rPr lang="zh-TW" altLang="en-US" sz="3500" b="1" dirty="0" smtClean="0">
                <a:solidFill>
                  <a:srgbClr val="0070C0"/>
                </a:solidFill>
                <a:latin typeface="標楷體" pitchFamily="65" charset="-120"/>
                <a:ea typeface="標楷體" pitchFamily="65" charset="-120"/>
              </a:rPr>
              <a:t>甲乙丙三人第一天並未北上出差，第二天晚上也回家住，第三天也未出差，</a:t>
            </a:r>
            <a:r>
              <a:rPr lang="zh-TW" altLang="en-US" sz="3500" b="1" dirty="0" smtClean="0">
                <a:solidFill>
                  <a:srgbClr val="FF0000"/>
                </a:solidFill>
                <a:latin typeface="標楷體" pitchFamily="65" charset="-120"/>
                <a:ea typeface="標楷體" pitchFamily="65" charset="-120"/>
              </a:rPr>
              <a:t>但實際上卻都請領了膳雜費及住宿費，這種行為可能有涉嫌貪污治罪條例第五條第一項第二款「利用職務上之機會，詐取財物者」的問題存在。</a:t>
            </a:r>
            <a:r>
              <a:rPr lang="zh-TW" altLang="en-US" sz="3500" b="1" dirty="0" smtClean="0">
                <a:latin typeface="標楷體" pitchFamily="65" charset="-120"/>
                <a:ea typeface="標楷體" pitchFamily="65" charset="-120"/>
              </a:rPr>
              <a:t>此外，在本案例中，</a:t>
            </a:r>
            <a:r>
              <a:rPr lang="zh-TW" altLang="en-US" sz="3500" b="1" dirty="0" smtClean="0">
                <a:solidFill>
                  <a:srgbClr val="0070C0"/>
                </a:solidFill>
                <a:latin typeface="標楷體" pitchFamily="65" charset="-120"/>
                <a:ea typeface="標楷體" pitchFamily="65" charset="-120"/>
              </a:rPr>
              <a:t>科長甲的罪責部分尚須加上包庇貪污行為之罪責而更為加重，其身為主管竟進而包庇所屬人員，參照貪污治罪條例第十三條「直屬主管長官對於所屬人員，明知貪污有據， 而予以庇護或不為舉發者，</a:t>
            </a:r>
            <a:r>
              <a:rPr lang="en-US" altLang="zh-TW" sz="3500" b="1" dirty="0" smtClean="0">
                <a:latin typeface="標楷體" pitchFamily="65" charset="-120"/>
                <a:ea typeface="標楷體" pitchFamily="65" charset="-120"/>
              </a:rPr>
              <a:t>………</a:t>
            </a:r>
            <a:r>
              <a:rPr lang="zh-TW" altLang="en-US" sz="3500" b="1" dirty="0" smtClean="0">
                <a:latin typeface="標楷體" pitchFamily="65" charset="-120"/>
                <a:ea typeface="標楷體" pitchFamily="65" charset="-120"/>
              </a:rPr>
              <a:t>」規定，即能明白。</a:t>
            </a:r>
            <a:r>
              <a:rPr lang="en-US" altLang="zh-TW" sz="2200" b="1" dirty="0" smtClean="0">
                <a:solidFill>
                  <a:srgbClr val="00B050"/>
                </a:solidFill>
                <a:latin typeface="+mn-ea"/>
              </a:rPr>
              <a:t>(</a:t>
            </a:r>
            <a:r>
              <a:rPr lang="zh-TW" altLang="en-US" sz="2200" b="1" dirty="0" smtClean="0">
                <a:solidFill>
                  <a:srgbClr val="00B050"/>
                </a:solidFill>
                <a:latin typeface="+mn-ea"/>
              </a:rPr>
              <a:t>摘錄自公務員</a:t>
            </a:r>
            <a:r>
              <a:rPr lang="zh-TW" altLang="en-US" sz="2200" b="1" dirty="0">
                <a:solidFill>
                  <a:srgbClr val="00B050"/>
                </a:solidFill>
                <a:latin typeface="+mn-ea"/>
              </a:rPr>
              <a:t>執行公務應注意之法律問題與案例「法務部檢察司」</a:t>
            </a:r>
            <a:r>
              <a:rPr lang="en-US" altLang="zh-TW" sz="2200" b="1" dirty="0">
                <a:solidFill>
                  <a:srgbClr val="00B050"/>
                </a:solidFill>
                <a:latin typeface="+mn-ea"/>
              </a:rPr>
              <a:t>)</a:t>
            </a:r>
            <a:endParaRPr lang="zh-TW" altLang="en-US" sz="2200" b="1" dirty="0" smtClean="0">
              <a:solidFill>
                <a:srgbClr val="00B050"/>
              </a:solidFill>
              <a:latin typeface="+mn-ea"/>
            </a:endParaRPr>
          </a:p>
          <a:p>
            <a:endParaRPr lang="zh-TW" altLang="en-US" sz="1600" dirty="0"/>
          </a:p>
        </p:txBody>
      </p:sp>
    </p:spTree>
    <p:extLst>
      <p:ext uri="{BB962C8B-B14F-4D97-AF65-F5344CB8AC3E}">
        <p14:creationId xmlns:p14="http://schemas.microsoft.com/office/powerpoint/2010/main" val="180380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4</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一</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92500" lnSpcReduction="10000"/>
          </a:bodyPr>
          <a:lstStyle/>
          <a:p>
            <a:pPr>
              <a:lnSpc>
                <a:spcPct val="110000"/>
              </a:lnSpc>
              <a:defRPr/>
            </a:pPr>
            <a:r>
              <a:rPr lang="zh-TW" altLang="en-US" sz="3200" b="1" dirty="0">
                <a:latin typeface="標楷體" pitchFamily="65" charset="-120"/>
                <a:ea typeface="標楷體" pitchFamily="65" charset="-120"/>
              </a:rPr>
              <a:t>公務人員請假</a:t>
            </a:r>
            <a:r>
              <a:rPr lang="zh-TW" altLang="en-US" sz="3200" b="1" dirty="0" smtClean="0">
                <a:latin typeface="標楷體" pitchFamily="65" charset="-120"/>
                <a:ea typeface="標楷體" pitchFamily="65" charset="-120"/>
              </a:rPr>
              <a:t>規則第十三條</a:t>
            </a:r>
            <a:r>
              <a:rPr lang="zh-TW" altLang="en-US" sz="3200" b="1" dirty="0">
                <a:latin typeface="標楷體" pitchFamily="65" charset="-120"/>
                <a:ea typeface="標楷體" pitchFamily="65" charset="-120"/>
              </a:rPr>
              <a:t>規定，</a:t>
            </a:r>
            <a:r>
              <a:rPr lang="zh-TW" altLang="en-US" sz="3200" b="1" dirty="0">
                <a:solidFill>
                  <a:srgbClr val="FF0000"/>
                </a:solidFill>
                <a:latin typeface="標楷體" pitchFamily="65" charset="-120"/>
                <a:ea typeface="標楷體" pitchFamily="65" charset="-120"/>
              </a:rPr>
              <a:t>未辦請假、公假或休假手續而擅離職守或假期已滿仍未銷假，</a:t>
            </a:r>
            <a:r>
              <a:rPr lang="zh-TW" altLang="en-US" sz="3200" b="1" dirty="0">
                <a:latin typeface="標楷體" pitchFamily="65" charset="-120"/>
                <a:ea typeface="標楷體" pitchFamily="65" charset="-120"/>
              </a:rPr>
              <a:t>或請假有</a:t>
            </a:r>
            <a:r>
              <a:rPr lang="zh-TW" altLang="en-US" sz="3200" b="1" dirty="0" smtClean="0">
                <a:latin typeface="標楷體" pitchFamily="65" charset="-120"/>
                <a:ea typeface="標楷體" pitchFamily="65" charset="-120"/>
              </a:rPr>
              <a:t>虛偽</a:t>
            </a:r>
            <a:r>
              <a:rPr lang="zh-TW" altLang="en-US" sz="3200" b="1" dirty="0">
                <a:latin typeface="標楷體" pitchFamily="65" charset="-120"/>
                <a:ea typeface="標楷體" pitchFamily="65" charset="-120"/>
              </a:rPr>
              <a:t>情事者，</a:t>
            </a:r>
            <a:r>
              <a:rPr lang="zh-TW" altLang="en-US" sz="3200" b="1" dirty="0">
                <a:solidFill>
                  <a:srgbClr val="FF0000"/>
                </a:solidFill>
                <a:latin typeface="標楷體" pitchFamily="65" charset="-120"/>
                <a:ea typeface="標楷體" pitchFamily="65" charset="-120"/>
              </a:rPr>
              <a:t>均以曠職論</a:t>
            </a:r>
            <a:r>
              <a:rPr lang="zh-TW" altLang="en-US" sz="3200" b="1" dirty="0" smtClean="0">
                <a:solidFill>
                  <a:srgbClr val="FF0000"/>
                </a:solidFill>
                <a:latin typeface="標楷體" pitchFamily="65" charset="-120"/>
                <a:ea typeface="標楷體" pitchFamily="65" charset="-120"/>
              </a:rPr>
              <a:t>。</a:t>
            </a:r>
            <a:endParaRPr lang="en-US" altLang="zh-TW" sz="3200" b="1" dirty="0" smtClean="0">
              <a:solidFill>
                <a:srgbClr val="FF0000"/>
              </a:solidFill>
              <a:latin typeface="標楷體" pitchFamily="65" charset="-120"/>
              <a:ea typeface="標楷體" pitchFamily="65" charset="-120"/>
            </a:endParaRPr>
          </a:p>
          <a:p>
            <a:pPr>
              <a:lnSpc>
                <a:spcPct val="110000"/>
              </a:lnSpc>
              <a:defRPr/>
            </a:pPr>
            <a:r>
              <a:rPr lang="zh-TW" altLang="en-US" sz="3200" b="1" dirty="0">
                <a:latin typeface="標楷體" pitchFamily="65" charset="-120"/>
                <a:ea typeface="標楷體" pitchFamily="65" charset="-120"/>
              </a:rPr>
              <a:t>公務人員請假規則</a:t>
            </a:r>
            <a:r>
              <a:rPr lang="zh-TW" altLang="en-US" sz="3200" b="1" dirty="0" smtClean="0">
                <a:latin typeface="標楷體" pitchFamily="65" charset="-120"/>
                <a:ea typeface="標楷體" pitchFamily="65" charset="-120"/>
              </a:rPr>
              <a:t>第十四條</a:t>
            </a:r>
            <a:r>
              <a:rPr lang="zh-TW" altLang="en-US" sz="3200" b="1" dirty="0">
                <a:latin typeface="標楷體" pitchFamily="65" charset="-120"/>
                <a:ea typeface="標楷體" pitchFamily="65" charset="-120"/>
              </a:rPr>
              <a:t>規定，曠職以時計算，累積滿八小時以一日計；其與曠職期間連續之例假日</a:t>
            </a:r>
            <a:r>
              <a:rPr lang="zh-TW" altLang="en-US" sz="3200" b="1" dirty="0" smtClean="0">
                <a:latin typeface="標楷體" pitchFamily="65" charset="-120"/>
                <a:ea typeface="標楷體" pitchFamily="65" charset="-120"/>
              </a:rPr>
              <a:t>應予扣除</a:t>
            </a:r>
            <a:r>
              <a:rPr lang="zh-TW" altLang="en-US" sz="3200" b="1" dirty="0">
                <a:latin typeface="標楷體" pitchFamily="65" charset="-120"/>
                <a:ea typeface="標楷體" pitchFamily="65" charset="-120"/>
              </a:rPr>
              <a:t>，並視為繼續曠職</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nSpc>
                <a:spcPct val="110000"/>
              </a:lnSpc>
              <a:defRPr/>
            </a:pPr>
            <a:r>
              <a:rPr lang="zh-TW" altLang="en-US" sz="3200" b="1" dirty="0">
                <a:latin typeface="標楷體" pitchFamily="65" charset="-120"/>
                <a:ea typeface="標楷體" pitchFamily="65" charset="-120"/>
              </a:rPr>
              <a:t>行政院與所屬中央及地方各機關聘僱人員給假</a:t>
            </a:r>
            <a:r>
              <a:rPr lang="zh-TW" altLang="en-US" sz="3200" b="1" dirty="0" smtClean="0">
                <a:latin typeface="標楷體" pitchFamily="65" charset="-120"/>
                <a:ea typeface="標楷體" pitchFamily="65" charset="-120"/>
              </a:rPr>
              <a:t>辦法第五條第一項規定</a:t>
            </a:r>
            <a:r>
              <a:rPr lang="zh-TW" altLang="en-US" sz="3200" b="1" dirty="0">
                <a:latin typeface="標楷體" pitchFamily="65" charset="-120"/>
                <a:ea typeface="標楷體" pitchFamily="65" charset="-120"/>
              </a:rPr>
              <a:t>略以：「公假、</a:t>
            </a:r>
            <a:r>
              <a:rPr lang="en-US" altLang="zh-TW" sz="3200" b="1" dirty="0">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曠職、</a:t>
            </a:r>
            <a:r>
              <a:rPr lang="en-US" altLang="zh-TW" sz="3200" b="1" dirty="0">
                <a:solidFill>
                  <a:srgbClr val="FF0000"/>
                </a:solidFill>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請假方式</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等相關事項，</a:t>
            </a:r>
            <a:r>
              <a:rPr lang="zh-TW" altLang="en-US" sz="3200" b="1" dirty="0">
                <a:solidFill>
                  <a:srgbClr val="FF0000"/>
                </a:solidFill>
                <a:latin typeface="標楷體" pitchFamily="65" charset="-120"/>
                <a:ea typeface="標楷體" pitchFamily="65" charset="-120"/>
              </a:rPr>
              <a:t>準用</a:t>
            </a:r>
            <a:r>
              <a:rPr lang="zh-TW" altLang="en-US" sz="3200" b="1" dirty="0">
                <a:latin typeface="標楷體" pitchFamily="65" charset="-120"/>
                <a:ea typeface="標楷體" pitchFamily="65" charset="-120"/>
              </a:rPr>
              <a:t>公務人員請假規則或其他公務人員法令。」</a:t>
            </a:r>
          </a:p>
          <a:p>
            <a:pPr>
              <a:defRPr/>
            </a:pPr>
            <a:endParaRPr lang="zh-TW" altLang="en-US" sz="3200" dirty="0"/>
          </a:p>
          <a:p>
            <a:pPr>
              <a:defRPr/>
            </a:pPr>
            <a:endParaRPr lang="zh-TW" altLang="en-US" sz="3200" b="1" dirty="0"/>
          </a:p>
          <a:p>
            <a:endParaRPr lang="zh-TW" altLang="en-US" sz="1600" dirty="0"/>
          </a:p>
        </p:txBody>
      </p:sp>
    </p:spTree>
    <p:extLst>
      <p:ext uri="{BB962C8B-B14F-4D97-AF65-F5344CB8AC3E}">
        <p14:creationId xmlns:p14="http://schemas.microsoft.com/office/powerpoint/2010/main" val="1381617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5</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二</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a:bodyPr>
          <a:lstStyle/>
          <a:p>
            <a:pPr>
              <a:defRPr/>
            </a:pPr>
            <a:r>
              <a:rPr lang="zh-TW" altLang="en-US" sz="3200" b="1" dirty="0" smtClean="0">
                <a:latin typeface="標楷體" pitchFamily="65" charset="-120"/>
                <a:ea typeface="標楷體" pitchFamily="65" charset="-120"/>
              </a:rPr>
              <a:t>教師請假規則第十三條</a:t>
            </a:r>
            <a:r>
              <a:rPr lang="zh-TW" altLang="en-US" sz="3200" b="1" dirty="0">
                <a:latin typeface="標楷體" pitchFamily="65" charset="-120"/>
                <a:ea typeface="標楷體" pitchFamily="65" charset="-120"/>
              </a:rPr>
              <a:t>規定</a:t>
            </a:r>
            <a:r>
              <a:rPr lang="zh-TW" altLang="en-US" sz="3200" b="1" dirty="0" smtClean="0">
                <a:latin typeface="標楷體" pitchFamily="65" charset="-120"/>
                <a:ea typeface="標楷體" pitchFamily="65" charset="-120"/>
              </a:rPr>
              <a:t>，</a:t>
            </a:r>
            <a:r>
              <a:rPr lang="zh-TW" altLang="en-US" sz="3200" b="1" dirty="0">
                <a:solidFill>
                  <a:srgbClr val="FF0000"/>
                </a:solidFill>
                <a:latin typeface="標楷體" pitchFamily="65" charset="-120"/>
                <a:ea typeface="標楷體" pitchFamily="65" charset="-120"/>
              </a:rPr>
              <a:t>未辦請假、公假或休假手續而擅離職守或假期已滿仍未銷假，</a:t>
            </a:r>
            <a:r>
              <a:rPr lang="zh-TW" altLang="en-US" sz="3200" b="1" dirty="0">
                <a:solidFill>
                  <a:srgbClr val="0070C0"/>
                </a:solidFill>
                <a:latin typeface="標楷體" pitchFamily="65" charset="-120"/>
                <a:ea typeface="標楷體" pitchFamily="65" charset="-120"/>
              </a:rPr>
              <a:t>或請假有</a:t>
            </a:r>
            <a:r>
              <a:rPr lang="zh-TW" altLang="en-US" sz="3200" b="1" dirty="0" smtClean="0">
                <a:solidFill>
                  <a:srgbClr val="0070C0"/>
                </a:solidFill>
                <a:latin typeface="標楷體" pitchFamily="65" charset="-120"/>
                <a:ea typeface="標楷體" pitchFamily="65" charset="-120"/>
              </a:rPr>
              <a:t>虛偽</a:t>
            </a:r>
            <a:r>
              <a:rPr lang="zh-TW" altLang="en-US" sz="3200" b="1" dirty="0">
                <a:solidFill>
                  <a:srgbClr val="0070C0"/>
                </a:solidFill>
                <a:latin typeface="標楷體" pitchFamily="65" charset="-120"/>
                <a:ea typeface="標楷體" pitchFamily="65" charset="-120"/>
              </a:rPr>
              <a:t>情事者，</a:t>
            </a:r>
            <a:r>
              <a:rPr lang="zh-TW" altLang="en-US" sz="3200" b="1" dirty="0">
                <a:solidFill>
                  <a:srgbClr val="FF0000"/>
                </a:solidFill>
                <a:latin typeface="標楷體" pitchFamily="65" charset="-120"/>
                <a:ea typeface="標楷體" pitchFamily="65" charset="-120"/>
              </a:rPr>
              <a:t>均以曠職論</a:t>
            </a:r>
            <a:r>
              <a:rPr lang="zh-TW" altLang="en-US" sz="3200" b="1" dirty="0" smtClean="0">
                <a:solidFill>
                  <a:srgbClr val="FF0000"/>
                </a:solidFill>
                <a:latin typeface="標楷體" pitchFamily="65" charset="-120"/>
                <a:ea typeface="標楷體" pitchFamily="65" charset="-120"/>
              </a:rPr>
              <a:t>。</a:t>
            </a:r>
            <a:endParaRPr lang="en-US" altLang="zh-TW" sz="3200" b="1" dirty="0" smtClean="0">
              <a:solidFill>
                <a:srgbClr val="FF0000"/>
              </a:solidFill>
              <a:latin typeface="標楷體" pitchFamily="65" charset="-120"/>
              <a:ea typeface="標楷體" pitchFamily="65" charset="-120"/>
            </a:endParaRPr>
          </a:p>
          <a:p>
            <a:pPr>
              <a:defRPr/>
            </a:pPr>
            <a:r>
              <a:rPr lang="zh-TW" altLang="en-US" sz="3200" b="1" dirty="0" smtClean="0">
                <a:latin typeface="標楷體" pitchFamily="65" charset="-120"/>
                <a:ea typeface="標楷體" pitchFamily="65" charset="-120"/>
              </a:rPr>
              <a:t>教師請假</a:t>
            </a:r>
            <a:r>
              <a:rPr lang="zh-TW" altLang="en-US" sz="3200" b="1" dirty="0">
                <a:latin typeface="標楷體" pitchFamily="65" charset="-120"/>
                <a:ea typeface="標楷體" pitchFamily="65" charset="-120"/>
              </a:rPr>
              <a:t>規則</a:t>
            </a:r>
            <a:r>
              <a:rPr lang="zh-TW" altLang="en-US" sz="3200" b="1" dirty="0" smtClean="0">
                <a:latin typeface="標楷體" pitchFamily="65" charset="-120"/>
                <a:ea typeface="標楷體" pitchFamily="65" charset="-120"/>
              </a:rPr>
              <a:t>第十四條</a:t>
            </a:r>
            <a:r>
              <a:rPr lang="zh-TW" altLang="en-US" sz="3200" b="1" dirty="0">
                <a:latin typeface="標楷體" pitchFamily="65" charset="-120"/>
                <a:ea typeface="標楷體" pitchFamily="65" charset="-120"/>
              </a:rPr>
              <a:t>規定，曠職以時計算，累積滿八小時以一日計；其與曠職期間連續之例假日</a:t>
            </a:r>
            <a:r>
              <a:rPr lang="zh-TW" altLang="en-US" sz="3200" b="1" dirty="0" smtClean="0">
                <a:latin typeface="標楷體" pitchFamily="65" charset="-120"/>
                <a:ea typeface="標楷體" pitchFamily="65" charset="-120"/>
              </a:rPr>
              <a:t>應予扣除</a:t>
            </a:r>
            <a:r>
              <a:rPr lang="zh-TW" altLang="en-US" sz="3200" b="1" dirty="0">
                <a:latin typeface="標楷體" pitchFamily="65" charset="-120"/>
                <a:ea typeface="標楷體" pitchFamily="65" charset="-120"/>
              </a:rPr>
              <a:t>，並視為繼續曠職。</a:t>
            </a:r>
          </a:p>
          <a:p>
            <a:pPr>
              <a:defRPr/>
            </a:pPr>
            <a:endParaRPr lang="zh-TW" altLang="en-US" sz="3200" b="1" dirty="0"/>
          </a:p>
          <a:p>
            <a:endParaRPr lang="zh-TW" altLang="en-US" sz="1600" dirty="0"/>
          </a:p>
        </p:txBody>
      </p:sp>
    </p:spTree>
    <p:extLst>
      <p:ext uri="{BB962C8B-B14F-4D97-AF65-F5344CB8AC3E}">
        <p14:creationId xmlns:p14="http://schemas.microsoft.com/office/powerpoint/2010/main" val="3110486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6</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三</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92500" lnSpcReduction="10000"/>
          </a:bodyPr>
          <a:lstStyle/>
          <a:p>
            <a:r>
              <a:rPr lang="zh-TW" altLang="zh-TW" sz="3200" b="1" dirty="0">
                <a:latin typeface="標楷體" pitchFamily="65" charset="-120"/>
                <a:ea typeface="標楷體" pitchFamily="65" charset="-120"/>
              </a:rPr>
              <a:t>依據行政院及所屬各機關公務人員平時考核要點</a:t>
            </a:r>
            <a:r>
              <a:rPr lang="zh-TW" altLang="zh-TW" sz="3200" b="1" dirty="0" smtClean="0">
                <a:latin typeface="標楷體" pitchFamily="65" charset="-120"/>
                <a:ea typeface="標楷體" pitchFamily="65" charset="-120"/>
              </a:rPr>
              <a:t>第八點</a:t>
            </a:r>
            <a:r>
              <a:rPr lang="zh-TW" altLang="zh-TW" sz="3200" b="1" dirty="0">
                <a:latin typeface="標楷體" pitchFamily="65" charset="-120"/>
                <a:ea typeface="標楷體" pitchFamily="65" charset="-120"/>
              </a:rPr>
              <a:t>第一項規定，公務人員</a:t>
            </a:r>
            <a:r>
              <a:rPr lang="zh-TW" altLang="zh-TW" sz="3200" b="1" dirty="0">
                <a:solidFill>
                  <a:srgbClr val="FF0000"/>
                </a:solidFill>
                <a:latin typeface="標楷體" pitchFamily="65" charset="-120"/>
                <a:ea typeface="標楷體" pitchFamily="65" charset="-120"/>
              </a:rPr>
              <a:t>應依規定時間準時上下班</a:t>
            </a:r>
            <a:r>
              <a:rPr lang="zh-TW" altLang="zh-TW" sz="3200" b="1" dirty="0" smtClean="0">
                <a:solidFill>
                  <a:srgbClr val="FF0000"/>
                </a:solidFill>
                <a:latin typeface="標楷體" pitchFamily="65" charset="-120"/>
                <a:ea typeface="標楷體" pitchFamily="65" charset="-120"/>
              </a:rPr>
              <a:t>，</a:t>
            </a:r>
            <a:r>
              <a:rPr lang="en-US" altLang="zh-TW" sz="3200" b="1" dirty="0" smtClean="0">
                <a:solidFill>
                  <a:srgbClr val="00B050"/>
                </a:solidFill>
                <a:latin typeface="標楷體" pitchFamily="65" charset="-120"/>
                <a:ea typeface="標楷體" pitchFamily="65" charset="-120"/>
              </a:rPr>
              <a:t> </a:t>
            </a:r>
            <a:r>
              <a:rPr lang="zh-TW" altLang="zh-TW" sz="3200" b="1" dirty="0">
                <a:latin typeface="標楷體" pitchFamily="65" charset="-120"/>
                <a:ea typeface="標楷體" pitchFamily="65" charset="-120"/>
              </a:rPr>
              <a:t>除正副首長及經機關首長許可者外，</a:t>
            </a:r>
            <a:r>
              <a:rPr lang="zh-TW" altLang="zh-TW" sz="3200" b="1" dirty="0">
                <a:solidFill>
                  <a:srgbClr val="FF0000"/>
                </a:solidFill>
                <a:latin typeface="標楷體" pitchFamily="65" charset="-120"/>
                <a:ea typeface="標楷體" pitchFamily="65" charset="-120"/>
              </a:rPr>
              <a:t>每日上下班須</a:t>
            </a:r>
            <a:r>
              <a:rPr lang="zh-TW" altLang="zh-TW" sz="3200" b="1" dirty="0" smtClean="0">
                <a:solidFill>
                  <a:srgbClr val="FF0000"/>
                </a:solidFill>
                <a:latin typeface="標楷體" pitchFamily="65" charset="-120"/>
                <a:ea typeface="標楷體" pitchFamily="65" charset="-120"/>
              </a:rPr>
              <a:t>親自</a:t>
            </a:r>
            <a:r>
              <a:rPr lang="zh-TW" altLang="zh-TW" sz="3200" b="1" dirty="0">
                <a:solidFill>
                  <a:srgbClr val="FF0000"/>
                </a:solidFill>
                <a:latin typeface="標楷體" pitchFamily="65" charset="-120"/>
                <a:ea typeface="標楷體" pitchFamily="65" charset="-120"/>
              </a:rPr>
              <a:t>辦理到退手續，</a:t>
            </a:r>
            <a:r>
              <a:rPr lang="zh-TW" altLang="zh-TW" sz="3200" b="1" dirty="0">
                <a:solidFill>
                  <a:srgbClr val="0070C0"/>
                </a:solidFill>
                <a:latin typeface="標楷體" pitchFamily="65" charset="-120"/>
                <a:ea typeface="標楷體" pitchFamily="65" charset="-120"/>
              </a:rPr>
              <a:t>如有虛偽情事者，應予懲處。</a:t>
            </a:r>
            <a:r>
              <a:rPr lang="zh-TW" altLang="zh-TW" sz="3200" b="1" dirty="0" smtClean="0">
                <a:latin typeface="標楷體" pitchFamily="65" charset="-120"/>
                <a:ea typeface="標楷體" pitchFamily="65" charset="-120"/>
              </a:rPr>
              <a:t>公務人員</a:t>
            </a:r>
            <a:r>
              <a:rPr lang="zh-TW" altLang="zh-TW" sz="3200" b="1" dirty="0">
                <a:solidFill>
                  <a:srgbClr val="FF0000"/>
                </a:solidFill>
                <a:latin typeface="標楷體" pitchFamily="65" charset="-120"/>
                <a:ea typeface="標楷體" pitchFamily="65" charset="-120"/>
              </a:rPr>
              <a:t>於辦公時間開始後到達者為遲到，下班時間前</a:t>
            </a:r>
            <a:r>
              <a:rPr lang="zh-TW" altLang="zh-TW" sz="3200" b="1" dirty="0" smtClean="0">
                <a:solidFill>
                  <a:srgbClr val="FF0000"/>
                </a:solidFill>
                <a:latin typeface="標楷體" pitchFamily="65" charset="-120"/>
                <a:ea typeface="標楷體" pitchFamily="65" charset="-120"/>
              </a:rPr>
              <a:t>離開</a:t>
            </a:r>
            <a:r>
              <a:rPr lang="zh-TW" altLang="zh-TW" sz="3200" b="1" dirty="0">
                <a:solidFill>
                  <a:srgbClr val="FF0000"/>
                </a:solidFill>
                <a:latin typeface="標楷體" pitchFamily="65" charset="-120"/>
                <a:ea typeface="標楷體" pitchFamily="65" charset="-120"/>
              </a:rPr>
              <a:t>者為早退；遲到、早退未辦理請假手續者，即應</a:t>
            </a:r>
            <a:r>
              <a:rPr lang="zh-TW" altLang="zh-TW" sz="3200" b="1" dirty="0" smtClean="0">
                <a:solidFill>
                  <a:srgbClr val="FF0000"/>
                </a:solidFill>
                <a:latin typeface="標楷體" pitchFamily="65" charset="-120"/>
                <a:ea typeface="標楷體" pitchFamily="65" charset="-120"/>
              </a:rPr>
              <a:t>視為</a:t>
            </a:r>
            <a:r>
              <a:rPr lang="zh-TW" altLang="zh-TW" sz="3200" b="1" dirty="0">
                <a:solidFill>
                  <a:srgbClr val="FF0000"/>
                </a:solidFill>
                <a:latin typeface="標楷體" pitchFamily="65" charset="-120"/>
                <a:ea typeface="標楷體" pitchFamily="65" charset="-120"/>
              </a:rPr>
              <a:t>曠職。</a:t>
            </a:r>
            <a:r>
              <a:rPr lang="zh-TW" altLang="zh-TW" sz="3200" b="1" dirty="0">
                <a:latin typeface="標楷體" pitchFamily="65" charset="-120"/>
                <a:ea typeface="標楷體" pitchFamily="65" charset="-120"/>
              </a:rPr>
              <a:t>但有職務上之理由或其他特殊情形，經查</a:t>
            </a:r>
            <a:r>
              <a:rPr lang="zh-TW" altLang="zh-TW" sz="3200" b="1" dirty="0" smtClean="0">
                <a:latin typeface="標楷體" pitchFamily="65" charset="-120"/>
                <a:ea typeface="標楷體" pitchFamily="65" charset="-120"/>
              </a:rPr>
              <a:t>屬實</a:t>
            </a:r>
            <a:r>
              <a:rPr lang="zh-TW" altLang="zh-TW" sz="3200" b="1" dirty="0">
                <a:latin typeface="標楷體" pitchFamily="65" charset="-120"/>
                <a:ea typeface="標楷體" pitchFamily="65" charset="-120"/>
              </a:rPr>
              <a:t>並簽報核准者，不在此限</a:t>
            </a:r>
            <a:r>
              <a:rPr lang="zh-TW" altLang="zh-TW" sz="3200" b="1" dirty="0" smtClean="0">
                <a:latin typeface="標楷體" pitchFamily="65" charset="-120"/>
                <a:ea typeface="標楷體" pitchFamily="65" charset="-120"/>
              </a:rPr>
              <a:t>。</a:t>
            </a:r>
            <a:r>
              <a:rPr lang="zh-TW" altLang="en-US" sz="3200" b="1" dirty="0" smtClean="0">
                <a:solidFill>
                  <a:srgbClr val="0070C0"/>
                </a:solidFill>
                <a:latin typeface="標楷體" pitchFamily="65" charset="-120"/>
                <a:ea typeface="標楷體" pitchFamily="65" charset="-120"/>
              </a:rPr>
              <a:t>請公務人員按</a:t>
            </a:r>
            <a:r>
              <a:rPr lang="zh-TW" altLang="en-US" sz="3200" b="1" dirty="0">
                <a:solidFill>
                  <a:srgbClr val="0070C0"/>
                </a:solidFill>
                <a:latin typeface="標楷體" pitchFamily="65" charset="-120"/>
                <a:ea typeface="標楷體" pitchFamily="65" charset="-120"/>
              </a:rPr>
              <a:t>上開規定配合</a:t>
            </a:r>
            <a:r>
              <a:rPr lang="zh-TW" altLang="en-US" sz="3200" b="1" dirty="0" smtClean="0">
                <a:solidFill>
                  <a:srgbClr val="0070C0"/>
                </a:solidFill>
                <a:latin typeface="標楷體" pitchFamily="65" charset="-120"/>
                <a:ea typeface="標楷體" pitchFamily="65" charset="-120"/>
              </a:rPr>
              <a:t>辦理，約僱人員</a:t>
            </a:r>
            <a:r>
              <a:rPr lang="zh-TW" altLang="en-US" sz="3200" b="1" dirty="0" smtClean="0">
                <a:solidFill>
                  <a:srgbClr val="FF0000"/>
                </a:solidFill>
                <a:latin typeface="標楷體" pitchFamily="65" charset="-120"/>
                <a:ea typeface="標楷體" pitchFamily="65" charset="-120"/>
              </a:rPr>
              <a:t>準用</a:t>
            </a:r>
            <a:r>
              <a:rPr lang="zh-TW" altLang="en-US" sz="3200" b="1" dirty="0" smtClean="0">
                <a:solidFill>
                  <a:srgbClr val="0070C0"/>
                </a:solidFill>
                <a:latin typeface="標楷體" pitchFamily="65" charset="-120"/>
                <a:ea typeface="標楷體" pitchFamily="65" charset="-120"/>
              </a:rPr>
              <a:t>上開規定。</a:t>
            </a:r>
            <a:endParaRPr lang="zh-TW" altLang="en-US" sz="3200" b="1" dirty="0">
              <a:solidFill>
                <a:srgbClr val="0070C0"/>
              </a:solidFill>
              <a:latin typeface="標楷體" pitchFamily="65" charset="-120"/>
              <a:ea typeface="標楷體" pitchFamily="65" charset="-120"/>
            </a:endParaRPr>
          </a:p>
          <a:p>
            <a:endParaRPr lang="zh-TW" altLang="en-US" sz="1600" dirty="0"/>
          </a:p>
        </p:txBody>
      </p:sp>
    </p:spTree>
    <p:extLst>
      <p:ext uri="{BB962C8B-B14F-4D97-AF65-F5344CB8AC3E}">
        <p14:creationId xmlns:p14="http://schemas.microsoft.com/office/powerpoint/2010/main" val="510877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7</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B050"/>
                </a:solidFill>
                <a:latin typeface="標楷體" pitchFamily="65" charset="-120"/>
                <a:ea typeface="標楷體" pitchFamily="65" charset="-120"/>
              </a:rPr>
              <a:t>遵守差勤規定</a:t>
            </a:r>
            <a:r>
              <a:rPr lang="en-US" altLang="zh-TW" sz="5400" b="1" dirty="0" smtClean="0">
                <a:solidFill>
                  <a:srgbClr val="00B050"/>
                </a:solidFill>
                <a:latin typeface="標楷體" pitchFamily="65" charset="-120"/>
                <a:ea typeface="標楷體" pitchFamily="65" charset="-120"/>
              </a:rPr>
              <a:t>(</a:t>
            </a:r>
            <a:r>
              <a:rPr lang="zh-TW" altLang="en-US" sz="5400" b="1" dirty="0" smtClean="0">
                <a:solidFill>
                  <a:srgbClr val="00B050"/>
                </a:solidFill>
                <a:latin typeface="標楷體" pitchFamily="65" charset="-120"/>
                <a:ea typeface="標楷體" pitchFamily="65" charset="-120"/>
              </a:rPr>
              <a:t>四</a:t>
            </a:r>
            <a:r>
              <a:rPr lang="en-US" altLang="zh-TW" sz="5400" b="1" dirty="0" smtClean="0">
                <a:solidFill>
                  <a:srgbClr val="00B050"/>
                </a:solidFill>
                <a:latin typeface="標楷體" pitchFamily="65" charset="-120"/>
                <a:ea typeface="標楷體" pitchFamily="65" charset="-120"/>
              </a:rPr>
              <a:t>)</a:t>
            </a:r>
            <a:endParaRPr lang="zh-TW" altLang="en-US" sz="5400" b="1" dirty="0">
              <a:solidFill>
                <a:srgbClr val="00B05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25000" lnSpcReduction="20000"/>
          </a:bodyPr>
          <a:lstStyle/>
          <a:p>
            <a:pPr>
              <a:lnSpc>
                <a:spcPct val="120000"/>
              </a:lnSpc>
            </a:pPr>
            <a:r>
              <a:rPr lang="zh-TW" altLang="en-US" sz="12800" b="1" dirty="0">
                <a:latin typeface="標楷體" pitchFamily="65" charset="-120"/>
                <a:ea typeface="標楷體" pitchFamily="65" charset="-120"/>
              </a:rPr>
              <a:t>依據「花蓮縣公立高級中等以下學校教師差勤管理</a:t>
            </a:r>
            <a:r>
              <a:rPr lang="zh-TW" altLang="en-US" sz="12800" b="1" dirty="0" smtClean="0">
                <a:latin typeface="標楷體" pitchFamily="65" charset="-120"/>
                <a:ea typeface="標楷體" pitchFamily="65" charset="-120"/>
              </a:rPr>
              <a:t>要點</a:t>
            </a:r>
            <a:r>
              <a:rPr lang="zh-TW" altLang="en-US" sz="12800" b="1" dirty="0">
                <a:latin typeface="標楷體" pitchFamily="65" charset="-120"/>
                <a:ea typeface="標楷體" pitchFamily="65" charset="-120"/>
              </a:rPr>
              <a:t>」第二點第一項規定，</a:t>
            </a:r>
            <a:r>
              <a:rPr lang="zh-TW" altLang="en-US" sz="12800" b="1" dirty="0">
                <a:solidFill>
                  <a:srgbClr val="FF0000"/>
                </a:solidFill>
                <a:latin typeface="標楷體" pitchFamily="65" charset="-120"/>
                <a:ea typeface="標楷體" pitchFamily="65" charset="-120"/>
              </a:rPr>
              <a:t>教師應依規定時間出勤，</a:t>
            </a:r>
            <a:r>
              <a:rPr lang="zh-TW" altLang="en-US" sz="12800" b="1" dirty="0" smtClean="0">
                <a:solidFill>
                  <a:srgbClr val="FF0000"/>
                </a:solidFill>
                <a:latin typeface="標楷體" pitchFamily="65" charset="-120"/>
                <a:ea typeface="標楷體" pitchFamily="65" charset="-120"/>
              </a:rPr>
              <a:t>每日</a:t>
            </a:r>
            <a:r>
              <a:rPr lang="zh-TW" altLang="en-US" sz="12800" b="1" dirty="0">
                <a:solidFill>
                  <a:srgbClr val="FF0000"/>
                </a:solidFill>
                <a:latin typeface="標楷體" pitchFamily="65" charset="-120"/>
                <a:ea typeface="標楷體" pitchFamily="65" charset="-120"/>
              </a:rPr>
              <a:t>應親自簽到、簽退，</a:t>
            </a:r>
            <a:r>
              <a:rPr lang="zh-TW" altLang="en-US" sz="12800" b="1" dirty="0">
                <a:solidFill>
                  <a:srgbClr val="0070C0"/>
                </a:solidFill>
                <a:latin typeface="標楷體" pitchFamily="65" charset="-120"/>
                <a:ea typeface="標楷體" pitchFamily="65" charset="-120"/>
              </a:rPr>
              <a:t>如有虛偽情事者，應予懲處</a:t>
            </a:r>
            <a:r>
              <a:rPr lang="zh-TW" altLang="en-US" sz="12800" b="1" dirty="0" smtClean="0">
                <a:solidFill>
                  <a:srgbClr val="0070C0"/>
                </a:solidFill>
                <a:latin typeface="標楷體" pitchFamily="65" charset="-120"/>
                <a:ea typeface="標楷體" pitchFamily="65" charset="-120"/>
              </a:rPr>
              <a:t>。</a:t>
            </a:r>
            <a:r>
              <a:rPr lang="zh-TW" altLang="en-US" sz="12800" b="1" dirty="0" smtClean="0">
                <a:latin typeface="標楷體" pitchFamily="65" charset="-120"/>
                <a:ea typeface="標楷體" pitchFamily="65" charset="-120"/>
              </a:rPr>
              <a:t>但</a:t>
            </a:r>
            <a:r>
              <a:rPr lang="zh-TW" altLang="en-US" sz="12800" b="1" dirty="0">
                <a:latin typeface="標楷體" pitchFamily="65" charset="-120"/>
                <a:ea typeface="標楷體" pitchFamily="65" charset="-120"/>
              </a:rPr>
              <a:t>校長、教師兼任導師及科任教師，得免簽到退。同</a:t>
            </a:r>
            <a:r>
              <a:rPr lang="zh-TW" altLang="en-US" sz="12800" b="1" dirty="0" smtClean="0">
                <a:latin typeface="標楷體" pitchFamily="65" charset="-120"/>
                <a:ea typeface="標楷體" pitchFamily="65" charset="-120"/>
              </a:rPr>
              <a:t>要 </a:t>
            </a:r>
            <a:r>
              <a:rPr lang="zh-TW" altLang="en-US" sz="12800" b="1" dirty="0">
                <a:latin typeface="標楷體" pitchFamily="65" charset="-120"/>
                <a:ea typeface="標楷體" pitchFamily="65" charset="-120"/>
              </a:rPr>
              <a:t>點第五點規定，</a:t>
            </a:r>
            <a:r>
              <a:rPr lang="zh-TW" altLang="en-US" sz="12800" b="1" dirty="0">
                <a:solidFill>
                  <a:srgbClr val="C00000"/>
                </a:solidFill>
                <a:latin typeface="標楷體" pitchFamily="65" charset="-120"/>
                <a:ea typeface="標楷體" pitchFamily="65" charset="-120"/>
              </a:rPr>
              <a:t>教師應按課程表授課，</a:t>
            </a:r>
            <a:r>
              <a:rPr lang="zh-TW" altLang="en-US" sz="12800" b="1" dirty="0">
                <a:latin typeface="標楷體" pitchFamily="65" charset="-120"/>
                <a:ea typeface="標楷體" pitchFamily="65" charset="-120"/>
              </a:rPr>
              <a:t>並依下列規定</a:t>
            </a:r>
            <a:r>
              <a:rPr lang="zh-TW" altLang="en-US" sz="12800" b="1" dirty="0" smtClean="0">
                <a:latin typeface="標楷體" pitchFamily="65" charset="-120"/>
                <a:ea typeface="標楷體" pitchFamily="65" charset="-120"/>
              </a:rPr>
              <a:t>辦理：</a:t>
            </a:r>
            <a:r>
              <a:rPr lang="en-US" altLang="zh-TW" sz="12800" b="1" dirty="0" smtClean="0">
                <a:latin typeface="標楷體" pitchFamily="65" charset="-120"/>
                <a:ea typeface="標楷體" pitchFamily="65" charset="-120"/>
              </a:rPr>
              <a:t>(</a:t>
            </a:r>
            <a:r>
              <a:rPr lang="zh-TW" altLang="en-US" sz="12800" b="1" dirty="0" smtClean="0">
                <a:latin typeface="標楷體" pitchFamily="65" charset="-120"/>
                <a:ea typeface="標楷體" pitchFamily="65" charset="-120"/>
              </a:rPr>
              <a:t>第一款</a:t>
            </a:r>
            <a:r>
              <a:rPr lang="zh-TW" altLang="en-US" sz="12800" b="1" dirty="0">
                <a:latin typeface="標楷體" pitchFamily="65" charset="-120"/>
                <a:ea typeface="標楷體" pitchFamily="65" charset="-120"/>
              </a:rPr>
              <a:t>）</a:t>
            </a:r>
            <a:r>
              <a:rPr lang="zh-TW" altLang="en-US" sz="12800" b="1" dirty="0">
                <a:solidFill>
                  <a:srgbClr val="C00000"/>
                </a:solidFill>
                <a:latin typeface="標楷體" pitchFamily="65" charset="-120"/>
                <a:ea typeface="標楷體" pitchFamily="65" charset="-120"/>
              </a:rPr>
              <a:t>應於每節授課開始時，在學生點名簿</a:t>
            </a:r>
            <a:r>
              <a:rPr lang="zh-TW" altLang="en-US" sz="12800" b="1" dirty="0" smtClean="0">
                <a:solidFill>
                  <a:srgbClr val="C00000"/>
                </a:solidFill>
                <a:latin typeface="標楷體" pitchFamily="65" charset="-120"/>
                <a:ea typeface="標楷體" pitchFamily="65" charset="-120"/>
              </a:rPr>
              <a:t>上任</a:t>
            </a:r>
            <a:r>
              <a:rPr lang="zh-TW" altLang="en-US" sz="12800" b="1" dirty="0">
                <a:solidFill>
                  <a:srgbClr val="C00000"/>
                </a:solidFill>
                <a:latin typeface="標楷體" pitchFamily="65" charset="-120"/>
                <a:ea typeface="標楷體" pitchFamily="65" charset="-120"/>
              </a:rPr>
              <a:t>課教師欄內簽名。</a:t>
            </a:r>
            <a:r>
              <a:rPr lang="zh-TW" altLang="en-US" sz="12800" b="1" dirty="0">
                <a:latin typeface="標楷體" pitchFamily="65" charset="-120"/>
                <a:ea typeface="標楷體" pitchFamily="65" charset="-120"/>
              </a:rPr>
              <a:t>（第二款）</a:t>
            </a:r>
            <a:r>
              <a:rPr lang="zh-TW" altLang="en-US" sz="12800" b="1" dirty="0">
                <a:solidFill>
                  <a:srgbClr val="0070C0"/>
                </a:solidFill>
                <a:latin typeface="標楷體" pitchFamily="65" charset="-120"/>
                <a:ea typeface="標楷體" pitchFamily="65" charset="-120"/>
              </a:rPr>
              <a:t>授課時由教務處負責</a:t>
            </a:r>
            <a:r>
              <a:rPr lang="zh-TW" altLang="en-US" sz="12800" b="1" dirty="0" smtClean="0">
                <a:solidFill>
                  <a:srgbClr val="0070C0"/>
                </a:solidFill>
                <a:latin typeface="標楷體" pitchFamily="65" charset="-120"/>
                <a:ea typeface="標楷體" pitchFamily="65" charset="-120"/>
              </a:rPr>
              <a:t>查堂</a:t>
            </a:r>
            <a:r>
              <a:rPr lang="zh-TW" altLang="en-US" sz="12800" b="1" dirty="0">
                <a:solidFill>
                  <a:srgbClr val="0070C0"/>
                </a:solidFill>
                <a:latin typeface="標楷體" pitchFamily="65" charset="-120"/>
                <a:ea typeface="標楷體" pitchFamily="65" charset="-120"/>
              </a:rPr>
              <a:t>，</a:t>
            </a:r>
            <a:r>
              <a:rPr lang="zh-TW" altLang="en-US" sz="12800" b="1" dirty="0">
                <a:solidFill>
                  <a:srgbClr val="C00000"/>
                </a:solidFill>
                <a:latin typeface="標楷體" pitchFamily="65" charset="-120"/>
                <a:ea typeface="標楷體" pitchFamily="65" charset="-120"/>
              </a:rPr>
              <a:t>教師應準時上、下課，無故遲到、早退且未辦理</a:t>
            </a:r>
            <a:r>
              <a:rPr lang="zh-TW" altLang="en-US" sz="12800" b="1" dirty="0" smtClean="0">
                <a:solidFill>
                  <a:srgbClr val="C00000"/>
                </a:solidFill>
                <a:latin typeface="標楷體" pitchFamily="65" charset="-120"/>
                <a:ea typeface="標楷體" pitchFamily="65" charset="-120"/>
              </a:rPr>
              <a:t>請假</a:t>
            </a:r>
            <a:r>
              <a:rPr lang="zh-TW" altLang="en-US" sz="12800" b="1" dirty="0">
                <a:solidFill>
                  <a:srgbClr val="C00000"/>
                </a:solidFill>
                <a:latin typeface="標楷體" pitchFamily="65" charset="-120"/>
                <a:ea typeface="標楷體" pitchFamily="65" charset="-120"/>
              </a:rPr>
              <a:t>手續者為曠課</a:t>
            </a:r>
            <a:r>
              <a:rPr lang="zh-TW" altLang="en-US" sz="12800" b="1" dirty="0" smtClean="0">
                <a:solidFill>
                  <a:srgbClr val="C00000"/>
                </a:solidFill>
                <a:latin typeface="標楷體" pitchFamily="65" charset="-120"/>
                <a:ea typeface="標楷體" pitchFamily="65" charset="-120"/>
              </a:rPr>
              <a:t>。</a:t>
            </a:r>
            <a:endParaRPr lang="zh-TW" altLang="en-US" sz="12800" b="1" dirty="0">
              <a:solidFill>
                <a:srgbClr val="C00000"/>
              </a:solidFill>
              <a:latin typeface="標楷體" pitchFamily="65" charset="-120"/>
              <a:ea typeface="標楷體" pitchFamily="65" charset="-120"/>
            </a:endParaRPr>
          </a:p>
          <a:p>
            <a:endParaRPr lang="zh-TW" altLang="en-US" sz="5900" dirty="0"/>
          </a:p>
        </p:txBody>
      </p:sp>
    </p:spTree>
    <p:extLst>
      <p:ext uri="{BB962C8B-B14F-4D97-AF65-F5344CB8AC3E}">
        <p14:creationId xmlns:p14="http://schemas.microsoft.com/office/powerpoint/2010/main" val="2712582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8</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五</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47500" lnSpcReduction="20000"/>
          </a:bodyPr>
          <a:lstStyle/>
          <a:p>
            <a:r>
              <a:rPr lang="zh-TW" altLang="en-US" sz="7400" b="1" dirty="0" smtClean="0">
                <a:latin typeface="標楷體" pitchFamily="65" charset="-120"/>
                <a:ea typeface="標楷體" pitchFamily="65" charset="-120"/>
              </a:rPr>
              <a:t>（</a:t>
            </a:r>
            <a:r>
              <a:rPr lang="zh-TW" altLang="en-US" sz="7400" b="1" dirty="0">
                <a:latin typeface="標楷體" pitchFamily="65" charset="-120"/>
                <a:ea typeface="標楷體" pitchFamily="65" charset="-120"/>
              </a:rPr>
              <a:t>第三款）未經學校同意，自行調（代</a:t>
            </a:r>
            <a:r>
              <a:rPr lang="zh-TW" altLang="en-US" sz="7400" b="1" dirty="0" smtClean="0">
                <a:latin typeface="標楷體" pitchFamily="65" charset="-120"/>
                <a:ea typeface="標楷體" pitchFamily="65" charset="-120"/>
              </a:rPr>
              <a:t>）課</a:t>
            </a:r>
            <a:r>
              <a:rPr lang="zh-TW" altLang="en-US" sz="7400" b="1" dirty="0">
                <a:latin typeface="標楷體" pitchFamily="65" charset="-120"/>
                <a:ea typeface="標楷體" pitchFamily="65" charset="-120"/>
              </a:rPr>
              <a:t>者，以曠課論。（第四款）無故缺課者，除以曠課</a:t>
            </a:r>
            <a:r>
              <a:rPr lang="zh-TW" altLang="en-US" sz="7400" b="1" dirty="0" smtClean="0">
                <a:latin typeface="標楷體" pitchFamily="65" charset="-120"/>
                <a:ea typeface="標楷體" pitchFamily="65" charset="-120"/>
              </a:rPr>
              <a:t>處理</a:t>
            </a:r>
            <a:r>
              <a:rPr lang="zh-TW" altLang="en-US" sz="7400" b="1" dirty="0">
                <a:latin typeface="標楷體" pitchFamily="65" charset="-120"/>
                <a:ea typeface="標楷體" pitchFamily="65" charset="-120"/>
              </a:rPr>
              <a:t>外，並應由教務主管單位以書面通知缺課教師補授</a:t>
            </a:r>
            <a:r>
              <a:rPr lang="zh-TW" altLang="en-US" sz="7400" b="1" dirty="0" smtClean="0">
                <a:latin typeface="標楷體" pitchFamily="65" charset="-120"/>
                <a:ea typeface="標楷體" pitchFamily="65" charset="-120"/>
              </a:rPr>
              <a:t>缺課</a:t>
            </a:r>
            <a:r>
              <a:rPr lang="zh-TW" altLang="en-US" sz="7400" b="1" dirty="0">
                <a:latin typeface="標楷體" pitchFamily="65" charset="-120"/>
                <a:ea typeface="標楷體" pitchFamily="65" charset="-120"/>
              </a:rPr>
              <a:t>之課程。（第五款）排課日數，除兼行政職務之</a:t>
            </a:r>
            <a:r>
              <a:rPr lang="zh-TW" altLang="en-US" sz="7400" b="1" dirty="0" smtClean="0">
                <a:latin typeface="標楷體" pitchFamily="65" charset="-120"/>
                <a:ea typeface="標楷體" pitchFamily="65" charset="-120"/>
              </a:rPr>
              <a:t>教師 ，</a:t>
            </a:r>
            <a:r>
              <a:rPr lang="zh-TW" altLang="en-US" sz="7400" b="1" dirty="0">
                <a:latin typeface="標楷體" pitchFamily="65" charset="-120"/>
                <a:ea typeface="標楷體" pitchFamily="65" charset="-120"/>
              </a:rPr>
              <a:t>每人每週以五日為原則</a:t>
            </a:r>
            <a:r>
              <a:rPr lang="zh-TW" altLang="en-US" sz="7400" b="1" dirty="0" smtClean="0">
                <a:latin typeface="標楷體" pitchFamily="65" charset="-120"/>
                <a:ea typeface="標楷體" pitchFamily="65" charset="-120"/>
              </a:rPr>
              <a:t>。（第六</a:t>
            </a:r>
            <a:r>
              <a:rPr lang="zh-TW" altLang="en-US" sz="7400" b="1" dirty="0">
                <a:latin typeface="標楷體" pitchFamily="65" charset="-120"/>
                <a:ea typeface="標楷體" pitchFamily="65" charset="-120"/>
              </a:rPr>
              <a:t>款）</a:t>
            </a:r>
            <a:r>
              <a:rPr lang="zh-TW" altLang="en-US" sz="7400" b="1" dirty="0">
                <a:solidFill>
                  <a:srgbClr val="FF0000"/>
                </a:solidFill>
                <a:latin typeface="標楷體" pitchFamily="65" charset="-120"/>
                <a:ea typeface="標楷體" pitchFamily="65" charset="-120"/>
              </a:rPr>
              <a:t>教務主管</a:t>
            </a:r>
            <a:r>
              <a:rPr lang="zh-TW" altLang="en-US" sz="7400" b="1" dirty="0" smtClean="0">
                <a:solidFill>
                  <a:srgbClr val="FF0000"/>
                </a:solidFill>
                <a:latin typeface="標楷體" pitchFamily="65" charset="-120"/>
                <a:ea typeface="標楷體" pitchFamily="65" charset="-120"/>
              </a:rPr>
              <a:t>單位應</a:t>
            </a:r>
            <a:r>
              <a:rPr lang="zh-TW" altLang="en-US" sz="7400" b="1" dirty="0">
                <a:solidFill>
                  <a:srgbClr val="FF0000"/>
                </a:solidFill>
                <a:latin typeface="標楷體" pitchFamily="65" charset="-120"/>
                <a:ea typeface="標楷體" pitchFamily="65" charset="-120"/>
              </a:rPr>
              <a:t>將教師遲到、早退、缺課、曠課等情形通知當事人</a:t>
            </a:r>
            <a:r>
              <a:rPr lang="zh-TW" altLang="en-US" sz="7400" b="1" dirty="0" smtClean="0">
                <a:solidFill>
                  <a:srgbClr val="FF0000"/>
                </a:solidFill>
                <a:latin typeface="標楷體" pitchFamily="65" charset="-120"/>
                <a:ea typeface="標楷體" pitchFamily="65" charset="-120"/>
              </a:rPr>
              <a:t>及人事</a:t>
            </a:r>
            <a:r>
              <a:rPr lang="zh-TW" altLang="en-US" sz="7400" b="1" dirty="0">
                <a:solidFill>
                  <a:srgbClr val="FF0000"/>
                </a:solidFill>
                <a:latin typeface="標楷體" pitchFamily="65" charset="-120"/>
                <a:ea typeface="標楷體" pitchFamily="65" charset="-120"/>
              </a:rPr>
              <a:t>單位。</a:t>
            </a:r>
            <a:r>
              <a:rPr lang="zh-TW" altLang="en-US" sz="7400" b="1" dirty="0">
                <a:solidFill>
                  <a:srgbClr val="0070C0"/>
                </a:solidFill>
                <a:latin typeface="標楷體" pitchFamily="65" charset="-120"/>
                <a:ea typeface="標楷體" pitchFamily="65" charset="-120"/>
              </a:rPr>
              <a:t>請教師按上開規定配合辦理。</a:t>
            </a:r>
          </a:p>
          <a:p>
            <a:endParaRPr lang="zh-TW" altLang="en-US" sz="5900" dirty="0"/>
          </a:p>
        </p:txBody>
      </p:sp>
    </p:spTree>
    <p:extLst>
      <p:ext uri="{BB962C8B-B14F-4D97-AF65-F5344CB8AC3E}">
        <p14:creationId xmlns:p14="http://schemas.microsoft.com/office/powerpoint/2010/main" val="1679507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65C0123-75D0-466F-B818-754004AE4AF9}" type="slidenum">
              <a:rPr lang="zh-TW" altLang="en-US" smtClean="0"/>
              <a:t>9</a:t>
            </a:fld>
            <a:endParaRPr lang="zh-TW" altLang="en-US"/>
          </a:p>
        </p:txBody>
      </p:sp>
      <p:sp>
        <p:nvSpPr>
          <p:cNvPr id="2" name="標題 1"/>
          <p:cNvSpPr>
            <a:spLocks noGrp="1"/>
          </p:cNvSpPr>
          <p:nvPr>
            <p:ph type="title"/>
          </p:nvPr>
        </p:nvSpPr>
        <p:spPr>
          <a:xfrm>
            <a:off x="609600" y="274638"/>
            <a:ext cx="7924800" cy="706090"/>
          </a:xfrm>
        </p:spPr>
        <p:txBody>
          <a:bodyPr>
            <a:normAutofit fontScale="90000"/>
          </a:bodyPr>
          <a:lstStyle/>
          <a:p>
            <a:pPr algn="ctr"/>
            <a:r>
              <a:rPr lang="zh-TW" altLang="en-US" sz="5400" b="1" dirty="0" smtClean="0">
                <a:solidFill>
                  <a:srgbClr val="0070C0"/>
                </a:solidFill>
                <a:latin typeface="標楷體" pitchFamily="65" charset="-120"/>
                <a:ea typeface="標楷體" pitchFamily="65" charset="-120"/>
              </a:rPr>
              <a:t>遵守差勤規定</a:t>
            </a:r>
            <a:r>
              <a:rPr lang="en-US" altLang="zh-TW" sz="5400" b="1" dirty="0" smtClean="0">
                <a:solidFill>
                  <a:srgbClr val="0070C0"/>
                </a:solidFill>
                <a:latin typeface="標楷體" pitchFamily="65" charset="-120"/>
                <a:ea typeface="標楷體" pitchFamily="65" charset="-120"/>
              </a:rPr>
              <a:t>(</a:t>
            </a:r>
            <a:r>
              <a:rPr lang="zh-TW" altLang="en-US" sz="5400" b="1" dirty="0" smtClean="0">
                <a:solidFill>
                  <a:srgbClr val="0070C0"/>
                </a:solidFill>
                <a:latin typeface="標楷體" pitchFamily="65" charset="-120"/>
                <a:ea typeface="標楷體" pitchFamily="65" charset="-120"/>
              </a:rPr>
              <a:t>六</a:t>
            </a:r>
            <a:r>
              <a:rPr lang="en-US" altLang="zh-TW" sz="5400" b="1" dirty="0" smtClean="0">
                <a:solidFill>
                  <a:srgbClr val="0070C0"/>
                </a:solidFill>
                <a:latin typeface="標楷體" pitchFamily="65" charset="-120"/>
                <a:ea typeface="標楷體" pitchFamily="65" charset="-120"/>
              </a:rPr>
              <a:t>)</a:t>
            </a:r>
            <a:endParaRPr lang="zh-TW" altLang="en-US" sz="54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3"/>
          </p:nvPr>
        </p:nvSpPr>
        <p:spPr>
          <a:xfrm>
            <a:off x="609600" y="1196752"/>
            <a:ext cx="7924800" cy="4968552"/>
          </a:xfrm>
        </p:spPr>
        <p:txBody>
          <a:bodyPr>
            <a:normAutofit fontScale="25000" lnSpcReduction="20000"/>
          </a:bodyPr>
          <a:lstStyle/>
          <a:p>
            <a:pPr>
              <a:lnSpc>
                <a:spcPct val="120000"/>
              </a:lnSpc>
            </a:pPr>
            <a:r>
              <a:rPr lang="zh-TW" altLang="en-US" sz="9600" b="1" dirty="0">
                <a:latin typeface="標楷體" pitchFamily="65" charset="-120"/>
                <a:ea typeface="標楷體" pitchFamily="65" charset="-120"/>
              </a:rPr>
              <a:t>本校人員出勤差假管理要點第二點規定，</a:t>
            </a:r>
            <a:r>
              <a:rPr lang="zh-TW" altLang="en-US" sz="9600" b="1" dirty="0">
                <a:solidFill>
                  <a:srgbClr val="FF0000"/>
                </a:solidFill>
                <a:latin typeface="標楷體" pitchFamily="65" charset="-120"/>
                <a:ea typeface="標楷體" pitchFamily="65" charset="-120"/>
              </a:rPr>
              <a:t>教師及行政人員（含職員）應依規定時間出勤，並親自簽到、簽退</a:t>
            </a:r>
            <a:r>
              <a:rPr lang="zh-TW" altLang="en-US" sz="9600" b="1" dirty="0">
                <a:latin typeface="標楷體" pitchFamily="65" charset="-120"/>
                <a:ea typeface="標楷體" pitchFamily="65" charset="-120"/>
              </a:rPr>
              <a:t>（專任教師至教務處、兼行政教師至學輔處、工友至總務處簽到、職員至人事室）。但校長及教師兼任導師者，得免簽到退。同要點第四點規定，</a:t>
            </a:r>
            <a:r>
              <a:rPr lang="zh-TW" altLang="en-US" sz="9600" b="1" dirty="0">
                <a:solidFill>
                  <a:srgbClr val="FF0000"/>
                </a:solidFill>
                <a:latin typeface="標楷體" pitchFamily="65" charset="-120"/>
                <a:ea typeface="標楷體" pitchFamily="65" charset="-120"/>
              </a:rPr>
              <a:t>在規定出勤時間開始後到達者為遲到，下班時間前離開者為早退；</a:t>
            </a:r>
            <a:r>
              <a:rPr lang="zh-TW" altLang="en-US" sz="9600" b="1" dirty="0">
                <a:solidFill>
                  <a:srgbClr val="0070C0"/>
                </a:solidFill>
                <a:latin typeface="標楷體" pitchFamily="65" charset="-120"/>
                <a:ea typeface="標楷體" pitchFamily="65" charset="-120"/>
              </a:rPr>
              <a:t>遲到、早退且未辦理請假手續者為曠職。</a:t>
            </a:r>
            <a:r>
              <a:rPr lang="zh-TW" altLang="en-US" sz="9600" b="1" dirty="0">
                <a:latin typeface="標楷體" pitchFamily="65" charset="-120"/>
                <a:ea typeface="標楷體" pitchFamily="65" charset="-120"/>
              </a:rPr>
              <a:t>同要點第七點規定，</a:t>
            </a:r>
            <a:r>
              <a:rPr lang="zh-TW" altLang="en-US" sz="9600" b="1" dirty="0">
                <a:solidFill>
                  <a:srgbClr val="FF0000"/>
                </a:solidFill>
                <a:latin typeface="標楷體" pitchFamily="65" charset="-120"/>
                <a:ea typeface="標楷體" pitchFamily="65" charset="-120"/>
              </a:rPr>
              <a:t>教師及行政人員（含職員）請假、出差應事先填具請假單或出差請示單；</a:t>
            </a:r>
            <a:r>
              <a:rPr lang="zh-TW" altLang="en-US" sz="9600" b="1" dirty="0">
                <a:solidFill>
                  <a:srgbClr val="0070C0"/>
                </a:solidFill>
                <a:latin typeface="標楷體" pitchFamily="65" charset="-120"/>
                <a:ea typeface="標楷體" pitchFamily="65" charset="-120"/>
              </a:rPr>
              <a:t>加班應事先填具加班請示單或簽奉校長核准，並由單位主管、人事室分別核章後送校長核定</a:t>
            </a:r>
            <a:r>
              <a:rPr lang="zh-TW" altLang="en-US" sz="9600" b="1" dirty="0" smtClean="0">
                <a:solidFill>
                  <a:srgbClr val="0070C0"/>
                </a:solidFill>
                <a:latin typeface="標楷體" pitchFamily="65" charset="-120"/>
                <a:ea typeface="標楷體" pitchFamily="65" charset="-120"/>
              </a:rPr>
              <a:t>。</a:t>
            </a:r>
            <a:endParaRPr lang="en-US" altLang="zh-TW" sz="9600" b="1" dirty="0" smtClean="0">
              <a:solidFill>
                <a:srgbClr val="0070C0"/>
              </a:solidFill>
              <a:latin typeface="標楷體" pitchFamily="65" charset="-120"/>
              <a:ea typeface="標楷體" pitchFamily="65" charset="-120"/>
            </a:endParaRPr>
          </a:p>
          <a:p>
            <a:pPr>
              <a:lnSpc>
                <a:spcPct val="120000"/>
              </a:lnSpc>
            </a:pPr>
            <a:r>
              <a:rPr lang="zh-TW" altLang="en-US" sz="9600" b="1" dirty="0" smtClean="0">
                <a:latin typeface="標楷體" pitchFamily="65" charset="-120"/>
                <a:ea typeface="標楷體" pitchFamily="65" charset="-120"/>
              </a:rPr>
              <a:t>檢</a:t>
            </a:r>
            <a:r>
              <a:rPr lang="zh-TW" altLang="en-US" sz="9600" b="1" dirty="0">
                <a:latin typeface="標楷體" pitchFamily="65" charset="-120"/>
                <a:ea typeface="標楷體" pitchFamily="65" charset="-120"/>
              </a:rPr>
              <a:t>附</a:t>
            </a:r>
            <a:r>
              <a:rPr lang="zh-TW" altLang="en-US" sz="9600" b="1" dirty="0">
                <a:solidFill>
                  <a:srgbClr val="7030A0"/>
                </a:solidFill>
                <a:latin typeface="標楷體" pitchFamily="65" charset="-120"/>
                <a:ea typeface="標楷體" pitchFamily="65" charset="-120"/>
                <a:hlinkClick r:id="rId2" action="ppaction://hlinkfile"/>
              </a:rPr>
              <a:t>本校人員出勤差假管理</a:t>
            </a:r>
            <a:r>
              <a:rPr lang="zh-TW" altLang="en-US" sz="9600" b="1" dirty="0" smtClean="0">
                <a:solidFill>
                  <a:srgbClr val="7030A0"/>
                </a:solidFill>
                <a:latin typeface="標楷體" pitchFamily="65" charset="-120"/>
                <a:ea typeface="標楷體" pitchFamily="65" charset="-120"/>
                <a:hlinkClick r:id="rId2" action="ppaction://hlinkfile"/>
              </a:rPr>
              <a:t>要點</a:t>
            </a:r>
            <a:r>
              <a:rPr lang="zh-TW" altLang="en-US" sz="9600" b="1" dirty="0" smtClean="0">
                <a:latin typeface="標楷體" pitchFamily="65" charset="-120"/>
                <a:ea typeface="標楷體" pitchFamily="65" charset="-120"/>
              </a:rPr>
              <a:t>影本，</a:t>
            </a:r>
            <a:r>
              <a:rPr lang="zh-TW" altLang="en-US" sz="9600" b="1" dirty="0" smtClean="0">
                <a:solidFill>
                  <a:srgbClr val="0070C0"/>
                </a:solidFill>
                <a:latin typeface="標楷體" pitchFamily="65" charset="-120"/>
                <a:ea typeface="標楷體" pitchFamily="65" charset="-120"/>
              </a:rPr>
              <a:t>請同仁參閱並依規定辦理。</a:t>
            </a:r>
            <a:endParaRPr lang="zh-TW" altLang="en-US" sz="9600" b="1" dirty="0">
              <a:solidFill>
                <a:srgbClr val="0070C0"/>
              </a:solidFill>
              <a:latin typeface="標楷體" pitchFamily="65" charset="-120"/>
              <a:ea typeface="標楷體" pitchFamily="65" charset="-120"/>
            </a:endParaRPr>
          </a:p>
          <a:p>
            <a:endParaRPr lang="zh-TW" altLang="en-US" sz="5900" dirty="0"/>
          </a:p>
        </p:txBody>
      </p:sp>
    </p:spTree>
    <p:extLst>
      <p:ext uri="{BB962C8B-B14F-4D97-AF65-F5344CB8AC3E}">
        <p14:creationId xmlns:p14="http://schemas.microsoft.com/office/powerpoint/2010/main" val="2386076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氣流">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氣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氣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3782</TotalTime>
  <Words>2947</Words>
  <Application>Microsoft Office PowerPoint</Application>
  <PresentationFormat>如螢幕大小 (4:3)</PresentationFormat>
  <Paragraphs>86</Paragraphs>
  <Slides>23</Slides>
  <Notes>0</Notes>
  <HiddenSlides>0</HiddenSlides>
  <MMClips>0</MMClips>
  <ScaleCrop>false</ScaleCrop>
  <HeadingPairs>
    <vt:vector size="4" baseType="variant">
      <vt:variant>
        <vt:lpstr>佈景主題</vt:lpstr>
      </vt:variant>
      <vt:variant>
        <vt:i4>1</vt:i4>
      </vt:variant>
      <vt:variant>
        <vt:lpstr>投影片標題</vt:lpstr>
      </vt:variant>
      <vt:variant>
        <vt:i4>23</vt:i4>
      </vt:variant>
    </vt:vector>
  </HeadingPairs>
  <TitlesOfParts>
    <vt:vector size="24" baseType="lpstr">
      <vt:lpstr>氣流</vt:lpstr>
      <vt:lpstr>花蓮縣立南平中學 差勤規定、其他宣導資料</vt:lpstr>
      <vt:lpstr> 案例：報出差因小失大(一)</vt:lpstr>
      <vt:lpstr>案例：報出差因小失大(二)</vt:lpstr>
      <vt:lpstr>遵守差勤規定(一)</vt:lpstr>
      <vt:lpstr>遵守差勤規定(二)</vt:lpstr>
      <vt:lpstr>遵守差勤規定(三)</vt:lpstr>
      <vt:lpstr>遵守差勤規定(四)</vt:lpstr>
      <vt:lpstr>遵守差勤規定(五)</vt:lpstr>
      <vt:lpstr>遵守差勤規定(六)</vt:lpstr>
      <vt:lpstr>遵守差勤規定(七)</vt:lpstr>
      <vt:lpstr>遵守差勤規定(八)</vt:lpstr>
      <vt:lpstr>遵守差勤規定(九)</vt:lpstr>
      <vt:lpstr>遵守差勤規定(十)</vt:lpstr>
      <vt:lpstr>違反差勤規定之影響(一)</vt:lpstr>
      <vt:lpstr>違反差勤規定之影響(二)</vt:lpstr>
      <vt:lpstr>違反差勤規定之影響(三)</vt:lpstr>
      <vt:lpstr>違反差勤規定之影響(四)</vt:lpstr>
      <vt:lpstr>違反差勤規定之影響(五)</vt:lpstr>
      <vt:lpstr>違反差勤規定之影響(六)</vt:lpstr>
      <vt:lpstr>本校教職員工出勤起迄時間</vt:lpstr>
      <vt:lpstr>多次上班遲到 ， 核予其申誡一次之懲處</vt:lpstr>
      <vt:lpstr>其他(一)</vt:lpstr>
      <vt:lpstr>其他(二)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讀書報告 創造力是性感的</dc:title>
  <dc:creator>user</dc:creator>
  <cp:lastModifiedBy>user</cp:lastModifiedBy>
  <cp:revision>209</cp:revision>
  <cp:lastPrinted>2019-05-07T03:00:32Z</cp:lastPrinted>
  <dcterms:created xsi:type="dcterms:W3CDTF">2019-03-21T06:02:54Z</dcterms:created>
  <dcterms:modified xsi:type="dcterms:W3CDTF">2020-05-14T00:09:21Z</dcterms:modified>
</cp:coreProperties>
</file>